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78" r:id="rId6"/>
    <p:sldId id="279" r:id="rId7"/>
    <p:sldId id="280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58" r:id="rId1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99808-F8A5-4E02-88E0-5FE1757121CA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B1807-7D5F-4D76-9F44-BE1F3213317E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86001-0B99-471E-88F7-0F42222860FB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222DE-57A8-48CE-8C0C-729542FC3EC1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8203E-9145-4874-9871-A3C79A1B4D8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B04EE-1188-448F-B403-CCE926893E2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FB680-90EF-4C82-85E7-9EB9F4405B37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51A7E-3276-42EC-BDF8-BC00DE597411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E3E8F-9683-4FD2-9A86-9AD1853A219C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C1BFD-920C-4EF5-AAE0-9CEEFAF3CFB7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EC969-B1EA-4A32-8026-7AB8BBA55E21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E0E774-D7F3-4E62-9CB8-21A097BA03D4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rt.rete.toscana.i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eb.rete.toscana.it/eComplianc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sfondo_slide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5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2531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acquisisce dalla PA i dati necessari alla comunicazione con la PCC (stato contabile ed esito comunicazione) e fornisce alla PA il corretto tracciato 002 e 003.</a:t>
            </a:r>
          </a:p>
        </p:txBody>
      </p:sp>
      <p:sp>
        <p:nvSpPr>
          <p:cNvPr id="22532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2533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2534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La PA è sollevata dalla necessità di costruire i tracciati 002 e 003 con notevole risparmio di tempo.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2536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Comunicazione con la PCC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3555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centralizza il servizio di conservazione a norma in forma standard interfacciandosi al DAX, il sistema di conservazione a norma reso disponibile da Regione Toscana.</a:t>
            </a:r>
          </a:p>
        </p:txBody>
      </p:sp>
      <p:sp>
        <p:nvSpPr>
          <p:cNvPr id="23556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3557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3558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La PA può adempiere agli obblighi di conservazione a norma utilizzando lo strumento ufficiale di Regione Toscana.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3560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Sistema di conservazione a norma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4579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Attraverso il fERT viene erogato un servizio di Help Desk rivolto agli enti e ai suoi fornitori.</a:t>
            </a:r>
          </a:p>
        </p:txBody>
      </p:sp>
      <p:sp>
        <p:nvSpPr>
          <p:cNvPr id="24580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4581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4582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La PA può utilizzare il servizio in prima persona e indirizzare i propri fornitori verso il numero verde sgravandosi da tutte le richieste di chiarimento di natura tecnica, funzionale e legislativa che prevedibilmente le saranno rivolte.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4584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Help Desk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5603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offre funzionalità centralizzate per la certificazione degli IBAN dei fornitori.</a:t>
            </a:r>
          </a:p>
        </p:txBody>
      </p:sp>
      <p:sp>
        <p:nvSpPr>
          <p:cNvPr id="25604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5605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5606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Tutti gli IBAN disponibili alla PA sono certificati in ottemperanza alla normativa sulla trasparenza dei flussi finanziari.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5608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Certificazione degli IBAN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6627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offre un forum moderato in cui le PA e i fornitori possono scambiarsi esperienze e condividere informazioni.</a:t>
            </a:r>
          </a:p>
        </p:txBody>
      </p:sp>
      <p:sp>
        <p:nvSpPr>
          <p:cNvPr id="26628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6629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6630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problema di una PA è spesso un problema anche per altre PA. La condivisione delle informazioni può essere uno strumento decisivo per la rapidità nel trovare soluzioni.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6632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Forum moderato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7651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integra un potente strumento di business intelligence attraverso il quale vengono costruiti una serie di report standard e un insieme di report ad hoc.</a:t>
            </a:r>
          </a:p>
        </p:txBody>
      </p:sp>
      <p:sp>
        <p:nvSpPr>
          <p:cNvPr id="27652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7653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7654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La PA può richiedere la costruzione di un sistema di reportistica a supporto all’analisi delle informazioni di fatturazione ricavabili dalle fatture ricevute e trasmesse (ad esempio: report con indice di tempestività).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7656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Reportistica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445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Modalità di adesione alla piattaforma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1" name="Round Same Side Corner Rectangle 16"/>
          <p:cNvSpPr/>
          <p:nvPr/>
        </p:nvSpPr>
        <p:spPr>
          <a:xfrm>
            <a:off x="684213" y="2130425"/>
            <a:ext cx="3167062" cy="815975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tx2"/>
          </a:solidFill>
          <a:ln w="28575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/>
          <a:lstStyle/>
          <a:p>
            <a:pPr algn="ctr">
              <a:lnSpc>
                <a:spcPts val="1300"/>
              </a:lnSpc>
              <a:defRPr/>
            </a:pPr>
            <a:r>
              <a:rPr lang="en-US" sz="1400" b="1" dirty="0" err="1">
                <a:solidFill>
                  <a:srgbClr val="FFFFFF"/>
                </a:solidFill>
              </a:rPr>
              <a:t>Procedura</a:t>
            </a:r>
            <a:r>
              <a:rPr lang="en-US" sz="1400" b="1" dirty="0">
                <a:solidFill>
                  <a:srgbClr val="FFFFFF"/>
                </a:solidFill>
              </a:rPr>
              <a:t> di </a:t>
            </a:r>
            <a:r>
              <a:rPr lang="en-US" sz="1400" b="1" dirty="0" err="1">
                <a:solidFill>
                  <a:srgbClr val="FFFFFF"/>
                </a:solidFill>
              </a:rPr>
              <a:t>adesione</a:t>
            </a:r>
            <a:r>
              <a:rPr lang="en-US" sz="1400" b="1" dirty="0">
                <a:solidFill>
                  <a:srgbClr val="FFFFFF"/>
                </a:solidFill>
              </a:rPr>
              <a:t> </a:t>
            </a:r>
            <a:r>
              <a:rPr lang="en-US" sz="1400" b="1" dirty="0" err="1">
                <a:solidFill>
                  <a:srgbClr val="FFFFFF"/>
                </a:solidFill>
              </a:rPr>
              <a:t>della</a:t>
            </a:r>
            <a:r>
              <a:rPr lang="en-US" sz="1400" b="1" dirty="0">
                <a:solidFill>
                  <a:srgbClr val="FFFFFF"/>
                </a:solidFill>
              </a:rPr>
              <a:t> PA</a:t>
            </a:r>
          </a:p>
        </p:txBody>
      </p:sp>
      <p:sp>
        <p:nvSpPr>
          <p:cNvPr id="22" name="Round Same Side Corner Rectangle 17"/>
          <p:cNvSpPr/>
          <p:nvPr/>
        </p:nvSpPr>
        <p:spPr>
          <a:xfrm>
            <a:off x="4932363" y="2130425"/>
            <a:ext cx="3240087" cy="815975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tx2"/>
          </a:solidFill>
          <a:ln w="28575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/>
          <a:lstStyle/>
          <a:p>
            <a:pPr algn="ctr">
              <a:lnSpc>
                <a:spcPts val="1300"/>
              </a:lnSpc>
              <a:defRPr/>
            </a:pPr>
            <a:r>
              <a:rPr lang="en-US" sz="1400" b="1" dirty="0" err="1">
                <a:solidFill>
                  <a:srgbClr val="FFFFFF"/>
                </a:solidFill>
              </a:rPr>
              <a:t>Procedura</a:t>
            </a:r>
            <a:r>
              <a:rPr lang="en-US" sz="1400" b="1" dirty="0">
                <a:solidFill>
                  <a:srgbClr val="FFFFFF"/>
                </a:solidFill>
              </a:rPr>
              <a:t> di </a:t>
            </a:r>
            <a:r>
              <a:rPr lang="en-US" sz="1400" b="1" dirty="0" err="1">
                <a:solidFill>
                  <a:srgbClr val="FFFFFF"/>
                </a:solidFill>
              </a:rPr>
              <a:t>adesione</a:t>
            </a:r>
            <a:r>
              <a:rPr lang="en-US" sz="1400" b="1" dirty="0">
                <a:solidFill>
                  <a:srgbClr val="FFFFFF"/>
                </a:solidFill>
              </a:rPr>
              <a:t> del </a:t>
            </a:r>
            <a:r>
              <a:rPr lang="en-US" sz="1400" b="1" dirty="0" err="1">
                <a:solidFill>
                  <a:srgbClr val="FFFFFF"/>
                </a:solidFill>
              </a:rPr>
              <a:t>Fornitore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3" name="Rectangle 5"/>
          <p:cNvSpPr/>
          <p:nvPr/>
        </p:nvSpPr>
        <p:spPr>
          <a:xfrm>
            <a:off x="4932040" y="3082118"/>
            <a:ext cx="3240360" cy="2707176"/>
          </a:xfrm>
          <a:prstGeom prst="rect">
            <a:avLst/>
          </a:prstGeom>
          <a:noFill/>
          <a:ln w="44450">
            <a:noFill/>
            <a:miter lim="800000"/>
          </a:ln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/>
          <a:lstStyle/>
          <a:p>
            <a:pPr marL="228600" indent="-228600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Registrazione dell’utente sul portale https://</a:t>
            </a:r>
            <a:r>
              <a:rPr lang="it-IT" sz="1200" dirty="0">
                <a:solidFill>
                  <a:srgbClr val="002060"/>
                </a:solidFill>
                <a:cs typeface="Arial" pitchFamily="34" charset="0"/>
                <a:hlinkClick r:id="rId3"/>
              </a:rPr>
              <a:t>fert.regione.toscana.it</a:t>
            </a:r>
            <a:endParaRPr lang="it-IT" sz="1200" dirty="0">
              <a:solidFill>
                <a:srgbClr val="002060"/>
              </a:solidFill>
              <a:cs typeface="Arial" pitchFamily="34" charset="0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Sottoscrizione Accordo di Servizio Fornitore/PA</a:t>
            </a:r>
          </a:p>
        </p:txBody>
      </p:sp>
      <p:sp>
        <p:nvSpPr>
          <p:cNvPr id="24" name="Rectangle 5"/>
          <p:cNvSpPr/>
          <p:nvPr/>
        </p:nvSpPr>
        <p:spPr>
          <a:xfrm>
            <a:off x="683568" y="3082118"/>
            <a:ext cx="3168352" cy="2707176"/>
          </a:xfrm>
          <a:prstGeom prst="rect">
            <a:avLst/>
          </a:prstGeom>
          <a:noFill/>
          <a:ln w="44450">
            <a:noFill/>
            <a:miter lim="800000"/>
          </a:ln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/>
          <a:lstStyle/>
          <a:p>
            <a:pPr marL="228600" indent="-228600" algn="just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Definizione dell’Accordo di Servizio</a:t>
            </a:r>
          </a:p>
          <a:p>
            <a:pPr marL="228600" indent="-228600" algn="just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Decisione delle modalità di integrazione: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WEB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Integrazione applicativa</a:t>
            </a:r>
          </a:p>
          <a:p>
            <a:pPr marL="228600" indent="-228600" algn="just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Compilazione dell’Accordo di Adesione con i dati anagrafici della PA</a:t>
            </a:r>
          </a:p>
          <a:p>
            <a:pPr marL="228600" indent="-228600" algn="just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Comunicazione a SDI di avvalersi dell’intermediazione del </a:t>
            </a:r>
            <a:r>
              <a:rPr lang="it-IT" sz="1200" dirty="0" err="1">
                <a:solidFill>
                  <a:srgbClr val="002060"/>
                </a:solidFill>
                <a:cs typeface="Arial" pitchFamily="34" charset="0"/>
              </a:rPr>
              <a:t>fERT</a:t>
            </a:r>
            <a:endParaRPr lang="it-IT" sz="1200" dirty="0">
              <a:solidFill>
                <a:srgbClr val="002060"/>
              </a:solidFill>
              <a:cs typeface="Arial" pitchFamily="34" charset="0"/>
            </a:endParaRPr>
          </a:p>
          <a:p>
            <a:pPr marL="228600" indent="-228600" algn="just">
              <a:lnSpc>
                <a:spcPct val="150000"/>
              </a:lnSpc>
              <a:buFontTx/>
              <a:buAutoNum type="arabicPeriod"/>
              <a:defRPr/>
            </a:pPr>
            <a:r>
              <a:rPr lang="it-IT" sz="1200" dirty="0">
                <a:solidFill>
                  <a:srgbClr val="002060"/>
                </a:solidFill>
                <a:cs typeface="Arial" pitchFamily="34" charset="0"/>
              </a:rPr>
              <a:t>Eventuali test di integrazione applicativa</a:t>
            </a:r>
          </a:p>
          <a:p>
            <a:pPr>
              <a:lnSpc>
                <a:spcPct val="150000"/>
              </a:lnSpc>
              <a:defRPr/>
            </a:pPr>
            <a:endParaRPr lang="it-IT" sz="1400" dirty="0">
              <a:solidFill>
                <a:srgbClr val="00206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445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Documentazione tecnica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19" name="Sottotitolo 2"/>
          <p:cNvSpPr>
            <a:spLocks noGrp="1"/>
          </p:cNvSpPr>
          <p:nvPr>
            <p:ph type="subTitle" idx="1"/>
          </p:nvPr>
        </p:nvSpPr>
        <p:spPr>
          <a:xfrm>
            <a:off x="417513" y="1773238"/>
            <a:ext cx="6315075" cy="38163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it-IT" sz="1600" dirty="0" smtClean="0"/>
              <a:t>Sul sito </a:t>
            </a:r>
            <a:r>
              <a:rPr lang="it-IT" sz="1600" dirty="0" err="1" smtClean="0"/>
              <a:t>e.Toscana</a:t>
            </a:r>
            <a:r>
              <a:rPr lang="it-IT" sz="1600" dirty="0" smtClean="0"/>
              <a:t> Compliance</a:t>
            </a:r>
          </a:p>
          <a:p>
            <a:pPr algn="l" eaLnBrk="1" hangingPunct="1">
              <a:defRPr/>
            </a:pPr>
            <a:r>
              <a:rPr lang="it-IT" sz="1600" dirty="0" smtClean="0">
                <a:hlinkClick r:id="rId3"/>
              </a:rPr>
              <a:t>http://web.rete.toscana.it/eCompliance</a:t>
            </a:r>
            <a:endParaRPr lang="it-IT" sz="1600" dirty="0" smtClean="0"/>
          </a:p>
          <a:p>
            <a:pPr algn="l" eaLnBrk="1" hangingPunct="1">
              <a:defRPr/>
            </a:pPr>
            <a:r>
              <a:rPr lang="it-IT" sz="1600" dirty="0" smtClean="0"/>
              <a:t>Si trova la documentazione per l’implementazione delle interfacce in Cooperazione Applicativa (RFC 241) :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it-IT" sz="1600" dirty="0" smtClean="0"/>
              <a:t>Documento d’Analisi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it-IT" sz="1600" dirty="0" smtClean="0"/>
              <a:t>WSDL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it-IT" sz="1600" dirty="0" smtClean="0"/>
              <a:t>Schema XSD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it-IT" sz="1600" dirty="0" smtClean="0"/>
              <a:t>Esempi</a:t>
            </a:r>
          </a:p>
          <a:p>
            <a:pPr algn="l" eaLnBrk="1" hangingPunct="1">
              <a:defRPr/>
            </a:pPr>
            <a:endParaRPr lang="it-IT" sz="1600" dirty="0"/>
          </a:p>
          <a:p>
            <a:pPr algn="l" eaLnBrk="1" hangingPunct="1">
              <a:defRPr/>
            </a:pPr>
            <a:r>
              <a:rPr lang="it-IT" sz="1600" dirty="0" smtClean="0"/>
              <a:t>info : Centro Tecnico eToscana Compliance e.compliance@regione.toscana.it</a:t>
            </a:r>
          </a:p>
        </p:txBody>
      </p:sp>
      <p:pic>
        <p:nvPicPr>
          <p:cNvPr id="29700" name="Immagin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4125" y="3213100"/>
            <a:ext cx="1641475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sfondo_slide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5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0" y="6215063"/>
            <a:ext cx="2071688" cy="6429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/>
              <a:t>11/03/2015</a:t>
            </a:r>
          </a:p>
          <a:p>
            <a:pPr algn="ctr"/>
            <a:r>
              <a:rPr lang="it-IT"/>
              <a:t>3.0</a:t>
            </a:r>
          </a:p>
        </p:txBody>
      </p:sp>
      <p:sp>
        <p:nvSpPr>
          <p:cNvPr id="14341" name="CasellaDiTesto 8"/>
          <p:cNvSpPr txBox="1">
            <a:spLocks noChangeArrowheads="1"/>
          </p:cNvSpPr>
          <p:nvPr/>
        </p:nvSpPr>
        <p:spPr bwMode="auto">
          <a:xfrm>
            <a:off x="1403350" y="1844675"/>
            <a:ext cx="7072313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4800" b="1">
                <a:solidFill>
                  <a:srgbClr val="002060"/>
                </a:solidFill>
                <a:latin typeface="Britannic Bold" pitchFamily="34" charset="0"/>
              </a:rPr>
              <a:t>FERT</a:t>
            </a:r>
          </a:p>
          <a:p>
            <a:r>
              <a:rPr lang="it-IT" altLang="it-IT" sz="2800">
                <a:solidFill>
                  <a:srgbClr val="002060"/>
                </a:solidFill>
              </a:rPr>
              <a:t>Fatturazione  Elettronica Regione Toscana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071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2357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2643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2928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3214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5" name="Rettangolo 14"/>
          <p:cNvSpPr/>
          <p:nvPr/>
        </p:nvSpPr>
        <p:spPr>
          <a:xfrm>
            <a:off x="3500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3786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7" name="Rettangolo 16"/>
          <p:cNvSpPr/>
          <p:nvPr/>
        </p:nvSpPr>
        <p:spPr>
          <a:xfrm>
            <a:off x="4071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4357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4643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0" name="Rettangolo 19"/>
          <p:cNvSpPr/>
          <p:nvPr/>
        </p:nvSpPr>
        <p:spPr>
          <a:xfrm>
            <a:off x="1785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1" name="Rettangolo 20"/>
          <p:cNvSpPr/>
          <p:nvPr/>
        </p:nvSpPr>
        <p:spPr>
          <a:xfrm>
            <a:off x="1214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1500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928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4" name="Rettangolo 23"/>
          <p:cNvSpPr/>
          <p:nvPr/>
        </p:nvSpPr>
        <p:spPr>
          <a:xfrm>
            <a:off x="5786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5" name="Rettangolo 24"/>
          <p:cNvSpPr/>
          <p:nvPr/>
        </p:nvSpPr>
        <p:spPr>
          <a:xfrm>
            <a:off x="6072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6" name="Rettangolo 25"/>
          <p:cNvSpPr/>
          <p:nvPr/>
        </p:nvSpPr>
        <p:spPr>
          <a:xfrm>
            <a:off x="6357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7" name="Rettangolo 26"/>
          <p:cNvSpPr/>
          <p:nvPr/>
        </p:nvSpPr>
        <p:spPr>
          <a:xfrm>
            <a:off x="6643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8" name="Rettangolo 27"/>
          <p:cNvSpPr/>
          <p:nvPr/>
        </p:nvSpPr>
        <p:spPr>
          <a:xfrm>
            <a:off x="6929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29" name="Rettangolo 28"/>
          <p:cNvSpPr/>
          <p:nvPr/>
        </p:nvSpPr>
        <p:spPr>
          <a:xfrm>
            <a:off x="7215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0" name="Rettangolo 29"/>
          <p:cNvSpPr/>
          <p:nvPr/>
        </p:nvSpPr>
        <p:spPr>
          <a:xfrm>
            <a:off x="7500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1" name="Rettangolo 30"/>
          <p:cNvSpPr/>
          <p:nvPr/>
        </p:nvSpPr>
        <p:spPr>
          <a:xfrm>
            <a:off x="7786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2" name="Rettangolo 31"/>
          <p:cNvSpPr/>
          <p:nvPr/>
        </p:nvSpPr>
        <p:spPr>
          <a:xfrm>
            <a:off x="8072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3" name="Rettangolo 32"/>
          <p:cNvSpPr/>
          <p:nvPr/>
        </p:nvSpPr>
        <p:spPr>
          <a:xfrm>
            <a:off x="8358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4" name="Rettangolo 33"/>
          <p:cNvSpPr/>
          <p:nvPr/>
        </p:nvSpPr>
        <p:spPr>
          <a:xfrm>
            <a:off x="5500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5" name="Rettangolo 34"/>
          <p:cNvSpPr/>
          <p:nvPr/>
        </p:nvSpPr>
        <p:spPr>
          <a:xfrm>
            <a:off x="4929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6" name="Rettangolo 35"/>
          <p:cNvSpPr/>
          <p:nvPr/>
        </p:nvSpPr>
        <p:spPr>
          <a:xfrm>
            <a:off x="5214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7" name="Rettangolo 36"/>
          <p:cNvSpPr/>
          <p:nvPr/>
        </p:nvSpPr>
        <p:spPr>
          <a:xfrm>
            <a:off x="8643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8" name="Rettangolo 37"/>
          <p:cNvSpPr/>
          <p:nvPr/>
        </p:nvSpPr>
        <p:spPr>
          <a:xfrm>
            <a:off x="8929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cxnSp>
        <p:nvCxnSpPr>
          <p:cNvPr id="39" name="Connettore 1 38"/>
          <p:cNvCxnSpPr/>
          <p:nvPr/>
        </p:nvCxnSpPr>
        <p:spPr>
          <a:xfrm rot="5400000">
            <a:off x="-357187" y="2071688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 rot="5400000">
            <a:off x="-71437" y="2500313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 rot="5400000">
            <a:off x="214313" y="2857500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rot="5400000">
            <a:off x="-601662" y="3201988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7859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121443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5001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928688" y="3357563"/>
            <a:ext cx="214312" cy="2143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cxnSp>
        <p:nvCxnSpPr>
          <p:cNvPr id="10" name="Connettore 1 9"/>
          <p:cNvCxnSpPr/>
          <p:nvPr/>
        </p:nvCxnSpPr>
        <p:spPr>
          <a:xfrm rot="5400000">
            <a:off x="-357187" y="2071688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rot="5400000">
            <a:off x="-71437" y="2500313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 rot="5400000">
            <a:off x="214313" y="2857500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rot="5400000">
            <a:off x="500063" y="3214688"/>
            <a:ext cx="2571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3" name="CasellaDiTesto 13"/>
          <p:cNvSpPr txBox="1">
            <a:spLocks noChangeArrowheads="1"/>
          </p:cNvSpPr>
          <p:nvPr/>
        </p:nvSpPr>
        <p:spPr bwMode="auto">
          <a:xfrm rot="-5400000">
            <a:off x="-2440781" y="3202781"/>
            <a:ext cx="5357812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8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15374" name="Segnaposto contenuto 2"/>
          <p:cNvSpPr txBox="1">
            <a:spLocks/>
          </p:cNvSpPr>
          <p:nvPr/>
        </p:nvSpPr>
        <p:spPr bwMode="auto">
          <a:xfrm>
            <a:off x="2497138" y="163988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endParaRPr lang="it-IT" altLang="it-IT" sz="2000">
              <a:solidFill>
                <a:srgbClr val="002060"/>
              </a:solidFill>
              <a:latin typeface="Verdana" pitchFamily="34" charset="0"/>
              <a:ea typeface="ＭＳ Ｐゴシック"/>
              <a:cs typeface="ＭＳ Ｐゴシック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   Il contesto di riferimento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   Come avviene la comunicazione con</a:t>
            </a:r>
          </a:p>
          <a:p>
            <a:pPr algn="just">
              <a:spcBef>
                <a:spcPct val="20000"/>
              </a:spcBef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	il Sistema di Interscambio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   Come avviene la comunicazione con</a:t>
            </a:r>
          </a:p>
          <a:p>
            <a:pPr algn="just">
              <a:spcBef>
                <a:spcPct val="20000"/>
              </a:spcBef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	la Piattaforma di Certificazione del Credito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   I servizi e i benefici </a:t>
            </a:r>
            <a:endParaRPr lang="it-IT" altLang="it-IT" sz="1600">
              <a:solidFill>
                <a:srgbClr val="002060"/>
              </a:solidFill>
              <a:latin typeface="Verdana" pitchFamily="34" charset="0"/>
              <a:ea typeface="ＭＳ Ｐゴシック"/>
              <a:cs typeface="ＭＳ Ｐゴシック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it-IT" altLang="it-IT" sz="2000">
                <a:solidFill>
                  <a:srgbClr val="002060"/>
                </a:solidFill>
                <a:latin typeface="Verdana" pitchFamily="34" charset="0"/>
                <a:ea typeface="ＭＳ Ｐゴシック"/>
                <a:cs typeface="ＭＳ Ｐゴシック"/>
              </a:rPr>
              <a:t>   Le modalità di adesione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endParaRPr lang="it-IT" altLang="it-IT" sz="2000">
              <a:solidFill>
                <a:srgbClr val="002060"/>
              </a:solidFill>
              <a:latin typeface="Verdana" pitchFamily="34" charset="0"/>
              <a:ea typeface="ＭＳ Ｐゴシック"/>
              <a:cs typeface="ＭＳ Ｐゴシック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ü"/>
            </a:pPr>
            <a:endParaRPr lang="it-IT" altLang="it-IT" sz="2000">
              <a:solidFill>
                <a:srgbClr val="002060"/>
              </a:solidFill>
              <a:latin typeface="Verdana" pitchFamily="34" charset="0"/>
              <a:ea typeface="ＭＳ Ｐゴシック"/>
              <a:cs typeface="ＭＳ Ｐゴシック"/>
            </a:endParaRPr>
          </a:p>
          <a:p>
            <a:pPr algn="just">
              <a:spcBef>
                <a:spcPct val="20000"/>
              </a:spcBef>
            </a:pPr>
            <a:endParaRPr lang="it-IT" altLang="it-IT" sz="2000">
              <a:solidFill>
                <a:srgbClr val="002060"/>
              </a:solidFill>
              <a:latin typeface="Verdan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3200" b="1" dirty="0" smtClean="0">
                <a:solidFill>
                  <a:srgbClr val="002060"/>
                </a:solidFill>
                <a:latin typeface="Verdana" pitchFamily="34" charset="0"/>
                <a:ea typeface="ＭＳ Ｐゴシック" pitchFamily="-65" charset="-128"/>
                <a:cs typeface="+mn-cs"/>
              </a:rPr>
              <a:t>Indice</a:t>
            </a:r>
            <a:endParaRPr lang="it-IT" sz="3200" b="1" dirty="0">
              <a:solidFill>
                <a:srgbClr val="002060"/>
              </a:solidFill>
              <a:latin typeface="Verdana" pitchFamily="34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755650" y="2781300"/>
            <a:ext cx="172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/>
              <a:t>AGENDA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67E3EB5-D8D1-4753-9670-0A9DB71DD36C}" type="slidenum">
              <a:rPr lang="it-IT" altLang="it-IT" smtClean="0">
                <a:latin typeface="Arial" charset="0"/>
              </a:rPr>
              <a:pPr/>
              <a:t>4</a:t>
            </a:fld>
            <a:endParaRPr lang="it-IT" altLang="it-IT" smtClean="0">
              <a:latin typeface="Arial" charset="0"/>
            </a:endParaRP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Contesto di riferimento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1279525" y="3713163"/>
            <a:ext cx="5884863" cy="7191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 err="1"/>
              <a:t>fERT</a:t>
            </a:r>
            <a:endParaRPr lang="it-IT" dirty="0"/>
          </a:p>
        </p:txBody>
      </p:sp>
      <p:sp>
        <p:nvSpPr>
          <p:cNvPr id="9" name="Ovale 8"/>
          <p:cNvSpPr/>
          <p:nvPr/>
        </p:nvSpPr>
        <p:spPr>
          <a:xfrm>
            <a:off x="1692275" y="5157788"/>
            <a:ext cx="1439863" cy="863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/>
              <a:t>Fornitore</a:t>
            </a:r>
          </a:p>
        </p:txBody>
      </p:sp>
      <p:sp>
        <p:nvSpPr>
          <p:cNvPr id="10" name="Ovale 9"/>
          <p:cNvSpPr/>
          <p:nvPr/>
        </p:nvSpPr>
        <p:spPr>
          <a:xfrm>
            <a:off x="5308600" y="5189538"/>
            <a:ext cx="1423988" cy="863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/>
              <a:t>Ente</a:t>
            </a:r>
          </a:p>
        </p:txBody>
      </p:sp>
      <p:sp>
        <p:nvSpPr>
          <p:cNvPr id="11" name="Rettangolo con angoli ritagliati sullo stesso lato 10"/>
          <p:cNvSpPr/>
          <p:nvPr/>
        </p:nvSpPr>
        <p:spPr>
          <a:xfrm>
            <a:off x="539750" y="2071688"/>
            <a:ext cx="1871663" cy="647700"/>
          </a:xfrm>
          <a:prstGeom prst="snip2Same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 err="1"/>
              <a:t>SdI</a:t>
            </a:r>
            <a:endParaRPr lang="it-IT" dirty="0"/>
          </a:p>
        </p:txBody>
      </p:sp>
      <p:sp>
        <p:nvSpPr>
          <p:cNvPr id="12" name="Rettangolo con angoli ritagliati sullo stesso lato 11"/>
          <p:cNvSpPr/>
          <p:nvPr/>
        </p:nvSpPr>
        <p:spPr>
          <a:xfrm>
            <a:off x="6011863" y="2071688"/>
            <a:ext cx="1873250" cy="647700"/>
          </a:xfrm>
          <a:prstGeom prst="snip2Same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PCC</a:t>
            </a:r>
          </a:p>
        </p:txBody>
      </p:sp>
      <p:sp>
        <p:nvSpPr>
          <p:cNvPr id="13" name="Freccia bidirezionale verticale 12"/>
          <p:cNvSpPr/>
          <p:nvPr/>
        </p:nvSpPr>
        <p:spPr>
          <a:xfrm>
            <a:off x="2339975" y="4432300"/>
            <a:ext cx="215900" cy="725488"/>
          </a:xfrm>
          <a:prstGeom prst="up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Freccia bidirezionale verticale 13"/>
          <p:cNvSpPr/>
          <p:nvPr/>
        </p:nvSpPr>
        <p:spPr>
          <a:xfrm>
            <a:off x="5903913" y="4432300"/>
            <a:ext cx="215900" cy="725488"/>
          </a:xfrm>
          <a:prstGeom prst="up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16" name="Connettore 2 15"/>
          <p:cNvCxnSpPr>
            <a:stCxn id="11" idx="0"/>
            <a:endCxn id="12" idx="2"/>
          </p:cNvCxnSpPr>
          <p:nvPr/>
        </p:nvCxnSpPr>
        <p:spPr>
          <a:xfrm>
            <a:off x="2411413" y="2395538"/>
            <a:ext cx="3600450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2051050" y="2719388"/>
            <a:ext cx="0" cy="9937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4 19"/>
          <p:cNvCxnSpPr/>
          <p:nvPr/>
        </p:nvCxnSpPr>
        <p:spPr>
          <a:xfrm rot="16200000" flipV="1">
            <a:off x="-103981" y="3793331"/>
            <a:ext cx="2871788" cy="720725"/>
          </a:xfrm>
          <a:prstGeom prst="bentConnector3">
            <a:avLst>
              <a:gd name="adj1" fmla="val -1266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4 22"/>
          <p:cNvCxnSpPr/>
          <p:nvPr/>
        </p:nvCxnSpPr>
        <p:spPr>
          <a:xfrm rot="5400000" flipH="1" flipV="1">
            <a:off x="5656263" y="3794125"/>
            <a:ext cx="2871788" cy="719137"/>
          </a:xfrm>
          <a:prstGeom prst="bentConnector3">
            <a:avLst>
              <a:gd name="adj1" fmla="val -963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Comunicazione con il Sistema di Interscambio</a:t>
            </a:r>
          </a:p>
        </p:txBody>
      </p:sp>
      <p:sp>
        <p:nvSpPr>
          <p:cNvPr id="78" name="Rettangolo 77"/>
          <p:cNvSpPr/>
          <p:nvPr/>
        </p:nvSpPr>
        <p:spPr>
          <a:xfrm>
            <a:off x="285750" y="2103438"/>
            <a:ext cx="765175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79" name="Rettangolo arrotondato 78"/>
          <p:cNvSpPr/>
          <p:nvPr/>
        </p:nvSpPr>
        <p:spPr>
          <a:xfrm>
            <a:off x="292100" y="3440113"/>
            <a:ext cx="765175" cy="2968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80" name="CasellaDiTesto 79"/>
          <p:cNvSpPr txBox="1"/>
          <p:nvPr/>
        </p:nvSpPr>
        <p:spPr>
          <a:xfrm>
            <a:off x="285750" y="2103438"/>
            <a:ext cx="7651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Trasmette fattura</a:t>
            </a:r>
          </a:p>
        </p:txBody>
      </p:sp>
      <p:cxnSp>
        <p:nvCxnSpPr>
          <p:cNvPr id="81" name="Connettore 1 80"/>
          <p:cNvCxnSpPr/>
          <p:nvPr/>
        </p:nvCxnSpPr>
        <p:spPr>
          <a:xfrm flipH="1">
            <a:off x="1974850" y="1800225"/>
            <a:ext cx="4763" cy="45227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ttore 1 81"/>
          <p:cNvCxnSpPr/>
          <p:nvPr/>
        </p:nvCxnSpPr>
        <p:spPr>
          <a:xfrm flipH="1">
            <a:off x="4140200" y="1800225"/>
            <a:ext cx="6350" cy="45227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1 82"/>
          <p:cNvCxnSpPr/>
          <p:nvPr/>
        </p:nvCxnSpPr>
        <p:spPr>
          <a:xfrm flipH="1">
            <a:off x="6299200" y="1800225"/>
            <a:ext cx="6350" cy="45227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ttangolo 83"/>
          <p:cNvSpPr/>
          <p:nvPr/>
        </p:nvSpPr>
        <p:spPr>
          <a:xfrm>
            <a:off x="2122488" y="2109788"/>
            <a:ext cx="765175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85" name="CasellaDiTesto 84"/>
          <p:cNvSpPr txBox="1"/>
          <p:nvPr/>
        </p:nvSpPr>
        <p:spPr>
          <a:xfrm>
            <a:off x="2122488" y="2109788"/>
            <a:ext cx="765175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Effettua controlli</a:t>
            </a:r>
          </a:p>
        </p:txBody>
      </p:sp>
      <p:sp>
        <p:nvSpPr>
          <p:cNvPr id="17419" name="CasellaDiTesto 85"/>
          <p:cNvSpPr txBox="1">
            <a:spLocks noChangeArrowheads="1"/>
          </p:cNvSpPr>
          <p:nvPr/>
        </p:nvSpPr>
        <p:spPr bwMode="auto">
          <a:xfrm>
            <a:off x="361950" y="1689100"/>
            <a:ext cx="8191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Fornitore</a:t>
            </a:r>
          </a:p>
        </p:txBody>
      </p:sp>
      <p:sp>
        <p:nvSpPr>
          <p:cNvPr id="17420" name="CasellaDiTesto 86"/>
          <p:cNvSpPr txBox="1">
            <a:spLocks noChangeArrowheads="1"/>
          </p:cNvSpPr>
          <p:nvPr/>
        </p:nvSpPr>
        <p:spPr bwMode="auto">
          <a:xfrm>
            <a:off x="2679700" y="1673225"/>
            <a:ext cx="7667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SdI</a:t>
            </a:r>
          </a:p>
        </p:txBody>
      </p:sp>
      <p:sp>
        <p:nvSpPr>
          <p:cNvPr id="17421" name="CasellaDiTesto 87"/>
          <p:cNvSpPr txBox="1">
            <a:spLocks noChangeArrowheads="1"/>
          </p:cNvSpPr>
          <p:nvPr/>
        </p:nvSpPr>
        <p:spPr bwMode="auto">
          <a:xfrm>
            <a:off x="4838700" y="1673225"/>
            <a:ext cx="7667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fERT</a:t>
            </a:r>
          </a:p>
        </p:txBody>
      </p:sp>
      <p:sp>
        <p:nvSpPr>
          <p:cNvPr id="17422" name="CasellaDiTesto 88"/>
          <p:cNvSpPr txBox="1">
            <a:spLocks noChangeArrowheads="1"/>
          </p:cNvSpPr>
          <p:nvPr/>
        </p:nvSpPr>
        <p:spPr bwMode="auto">
          <a:xfrm>
            <a:off x="6605588" y="1673225"/>
            <a:ext cx="7667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PA</a:t>
            </a:r>
          </a:p>
        </p:txBody>
      </p:sp>
      <p:sp>
        <p:nvSpPr>
          <p:cNvPr id="90" name="Decisione 89"/>
          <p:cNvSpPr/>
          <p:nvPr/>
        </p:nvSpPr>
        <p:spPr>
          <a:xfrm>
            <a:off x="3205163" y="2487613"/>
            <a:ext cx="766762" cy="4572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91" name="CasellaDiTesto 90"/>
          <p:cNvSpPr txBox="1"/>
          <p:nvPr/>
        </p:nvSpPr>
        <p:spPr>
          <a:xfrm>
            <a:off x="3286125" y="2566988"/>
            <a:ext cx="617538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Controlli superati</a:t>
            </a:r>
          </a:p>
        </p:txBody>
      </p:sp>
      <p:sp>
        <p:nvSpPr>
          <p:cNvPr id="92" name="Rettangolo arrotondato 91"/>
          <p:cNvSpPr/>
          <p:nvPr/>
        </p:nvSpPr>
        <p:spPr>
          <a:xfrm>
            <a:off x="292100" y="2571750"/>
            <a:ext cx="765175" cy="2952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93" name="Rettangolo 92"/>
          <p:cNvSpPr/>
          <p:nvPr/>
        </p:nvSpPr>
        <p:spPr>
          <a:xfrm>
            <a:off x="3205163" y="3121025"/>
            <a:ext cx="766762" cy="296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94" name="CasellaDiTesto 93"/>
          <p:cNvSpPr txBox="1"/>
          <p:nvPr/>
        </p:nvSpPr>
        <p:spPr>
          <a:xfrm>
            <a:off x="3205163" y="3121025"/>
            <a:ext cx="766762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Inoltra fattura</a:t>
            </a:r>
          </a:p>
        </p:txBody>
      </p:sp>
      <p:sp>
        <p:nvSpPr>
          <p:cNvPr id="95" name="Decisione 94"/>
          <p:cNvSpPr/>
          <p:nvPr/>
        </p:nvSpPr>
        <p:spPr>
          <a:xfrm>
            <a:off x="2139950" y="3381375"/>
            <a:ext cx="766763" cy="4572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96" name="CasellaDiTesto 95"/>
          <p:cNvSpPr txBox="1"/>
          <p:nvPr/>
        </p:nvSpPr>
        <p:spPr>
          <a:xfrm>
            <a:off x="2214563" y="3471863"/>
            <a:ext cx="617537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Inoltro riuscito</a:t>
            </a:r>
          </a:p>
        </p:txBody>
      </p:sp>
      <p:sp>
        <p:nvSpPr>
          <p:cNvPr id="97" name="Rettangolo 96"/>
          <p:cNvSpPr/>
          <p:nvPr/>
        </p:nvSpPr>
        <p:spPr>
          <a:xfrm>
            <a:off x="4281488" y="3475038"/>
            <a:ext cx="766762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98" name="CasellaDiTesto 97"/>
          <p:cNvSpPr txBox="1"/>
          <p:nvPr/>
        </p:nvSpPr>
        <p:spPr>
          <a:xfrm>
            <a:off x="4281488" y="3482975"/>
            <a:ext cx="766762" cy="32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Riceve fattura</a:t>
            </a:r>
          </a:p>
        </p:txBody>
      </p:sp>
      <p:sp>
        <p:nvSpPr>
          <p:cNvPr id="99" name="Rettangolo 98"/>
          <p:cNvSpPr/>
          <p:nvPr/>
        </p:nvSpPr>
        <p:spPr>
          <a:xfrm>
            <a:off x="5357813" y="3471863"/>
            <a:ext cx="766762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00" name="CasellaDiTesto 99"/>
          <p:cNvSpPr txBox="1"/>
          <p:nvPr/>
        </p:nvSpPr>
        <p:spPr>
          <a:xfrm>
            <a:off x="5357813" y="3471863"/>
            <a:ext cx="766762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Effettua controllo </a:t>
            </a:r>
            <a:r>
              <a:rPr lang="it-IT" sz="750" dirty="0" err="1">
                <a:latin typeface="Arial" panose="020B0604020202020204" pitchFamily="34" charset="0"/>
                <a:cs typeface="Arial" panose="020B0604020202020204" pitchFamily="34" charset="0"/>
              </a:rPr>
              <a:t>AdS</a:t>
            </a:r>
            <a:endParaRPr lang="it-IT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Decisione 100"/>
          <p:cNvSpPr/>
          <p:nvPr/>
        </p:nvSpPr>
        <p:spPr>
          <a:xfrm>
            <a:off x="5373688" y="4313238"/>
            <a:ext cx="766762" cy="4572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02" name="CasellaDiTesto 101"/>
          <p:cNvSpPr txBox="1"/>
          <p:nvPr/>
        </p:nvSpPr>
        <p:spPr>
          <a:xfrm>
            <a:off x="5467350" y="4446588"/>
            <a:ext cx="617538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 err="1">
                <a:latin typeface="Arial" panose="020B0604020202020204" pitchFamily="34" charset="0"/>
              </a:rPr>
              <a:t>AdS</a:t>
            </a:r>
            <a:r>
              <a:rPr lang="it-IT" sz="750" dirty="0">
                <a:latin typeface="Arial" panose="020B0604020202020204" pitchFamily="34" charset="0"/>
              </a:rPr>
              <a:t> OK</a:t>
            </a:r>
          </a:p>
        </p:txBody>
      </p:sp>
      <p:sp>
        <p:nvSpPr>
          <p:cNvPr id="103" name="Rettangolo 102"/>
          <p:cNvSpPr/>
          <p:nvPr/>
        </p:nvSpPr>
        <p:spPr>
          <a:xfrm>
            <a:off x="5383213" y="4994275"/>
            <a:ext cx="765175" cy="296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04" name="CasellaDiTesto 103"/>
          <p:cNvSpPr txBox="1"/>
          <p:nvPr/>
        </p:nvSpPr>
        <p:spPr>
          <a:xfrm>
            <a:off x="5383213" y="5049838"/>
            <a:ext cx="765175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Inoltra fattura</a:t>
            </a:r>
          </a:p>
        </p:txBody>
      </p:sp>
      <p:sp>
        <p:nvSpPr>
          <p:cNvPr id="105" name="CasellaDiTesto 104"/>
          <p:cNvSpPr txBox="1"/>
          <p:nvPr/>
        </p:nvSpPr>
        <p:spPr>
          <a:xfrm>
            <a:off x="285750" y="2584450"/>
            <a:ext cx="758825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Notifica scarto</a:t>
            </a:r>
          </a:p>
        </p:txBody>
      </p:sp>
      <p:sp>
        <p:nvSpPr>
          <p:cNvPr id="106" name="CasellaDiTesto 105"/>
          <p:cNvSpPr txBox="1"/>
          <p:nvPr/>
        </p:nvSpPr>
        <p:spPr>
          <a:xfrm>
            <a:off x="219075" y="3406775"/>
            <a:ext cx="952500" cy="32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Notifica mancata consegna</a:t>
            </a:r>
          </a:p>
        </p:txBody>
      </p:sp>
      <p:sp>
        <p:nvSpPr>
          <p:cNvPr id="107" name="Rettangolo arrotondato 106"/>
          <p:cNvSpPr/>
          <p:nvPr/>
        </p:nvSpPr>
        <p:spPr>
          <a:xfrm>
            <a:off x="4314825" y="4394200"/>
            <a:ext cx="765175" cy="2968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08" name="CasellaDiTesto 107"/>
          <p:cNvSpPr txBox="1"/>
          <p:nvPr/>
        </p:nvSpPr>
        <p:spPr>
          <a:xfrm>
            <a:off x="4314825" y="4398963"/>
            <a:ext cx="758825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Trasmette notifica rifiuto</a:t>
            </a:r>
          </a:p>
        </p:txBody>
      </p:sp>
      <p:sp>
        <p:nvSpPr>
          <p:cNvPr id="109" name="Rettangolo arrotondato 108"/>
          <p:cNvSpPr/>
          <p:nvPr/>
        </p:nvSpPr>
        <p:spPr>
          <a:xfrm>
            <a:off x="2686050" y="4398963"/>
            <a:ext cx="765175" cy="2968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10" name="CasellaDiTesto 109"/>
          <p:cNvSpPr txBox="1"/>
          <p:nvPr/>
        </p:nvSpPr>
        <p:spPr>
          <a:xfrm>
            <a:off x="2698750" y="4398963"/>
            <a:ext cx="75882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Inoltra notifica rifiuto</a:t>
            </a:r>
          </a:p>
        </p:txBody>
      </p:sp>
      <p:sp>
        <p:nvSpPr>
          <p:cNvPr id="111" name="Rettangolo 110"/>
          <p:cNvSpPr/>
          <p:nvPr/>
        </p:nvSpPr>
        <p:spPr>
          <a:xfrm>
            <a:off x="6604000" y="5000625"/>
            <a:ext cx="766763" cy="296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12" name="CasellaDiTesto 111"/>
          <p:cNvSpPr txBox="1"/>
          <p:nvPr/>
        </p:nvSpPr>
        <p:spPr>
          <a:xfrm>
            <a:off x="6599238" y="4994275"/>
            <a:ext cx="766762" cy="32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Riceve fattura</a:t>
            </a:r>
          </a:p>
        </p:txBody>
      </p:sp>
      <p:sp>
        <p:nvSpPr>
          <p:cNvPr id="113" name="Rettangolo 112"/>
          <p:cNvSpPr/>
          <p:nvPr/>
        </p:nvSpPr>
        <p:spPr>
          <a:xfrm>
            <a:off x="6602413" y="5597525"/>
            <a:ext cx="765175" cy="296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14" name="CasellaDiTesto 113"/>
          <p:cNvSpPr txBox="1"/>
          <p:nvPr/>
        </p:nvSpPr>
        <p:spPr>
          <a:xfrm>
            <a:off x="6602413" y="5592763"/>
            <a:ext cx="7651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Decide accettabilità</a:t>
            </a:r>
          </a:p>
        </p:txBody>
      </p:sp>
      <p:sp>
        <p:nvSpPr>
          <p:cNvPr id="115" name="Decisione 114"/>
          <p:cNvSpPr/>
          <p:nvPr/>
        </p:nvSpPr>
        <p:spPr>
          <a:xfrm>
            <a:off x="4305300" y="5519738"/>
            <a:ext cx="765175" cy="4572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16" name="CasellaDiTesto 115"/>
          <p:cNvSpPr txBox="1"/>
          <p:nvPr/>
        </p:nvSpPr>
        <p:spPr>
          <a:xfrm>
            <a:off x="4384675" y="5597525"/>
            <a:ext cx="61912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Fattura accettata</a:t>
            </a:r>
          </a:p>
        </p:txBody>
      </p:sp>
      <p:sp>
        <p:nvSpPr>
          <p:cNvPr id="117" name="Rettangolo arrotondato 116"/>
          <p:cNvSpPr/>
          <p:nvPr/>
        </p:nvSpPr>
        <p:spPr>
          <a:xfrm>
            <a:off x="292100" y="4398963"/>
            <a:ext cx="765175" cy="2952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18" name="CasellaDiTesto 117"/>
          <p:cNvSpPr txBox="1"/>
          <p:nvPr/>
        </p:nvSpPr>
        <p:spPr>
          <a:xfrm>
            <a:off x="285750" y="4454525"/>
            <a:ext cx="758825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Notifica rifiuto</a:t>
            </a:r>
          </a:p>
        </p:txBody>
      </p:sp>
      <p:sp>
        <p:nvSpPr>
          <p:cNvPr id="119" name="Rettangolo arrotondato 118"/>
          <p:cNvSpPr/>
          <p:nvPr/>
        </p:nvSpPr>
        <p:spPr>
          <a:xfrm>
            <a:off x="2773363" y="5600700"/>
            <a:ext cx="765175" cy="2952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20" name="CasellaDiTesto 119"/>
          <p:cNvSpPr txBox="1"/>
          <p:nvPr/>
        </p:nvSpPr>
        <p:spPr>
          <a:xfrm>
            <a:off x="2740025" y="5602288"/>
            <a:ext cx="833438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Inoltra notifica accettazione</a:t>
            </a:r>
          </a:p>
        </p:txBody>
      </p:sp>
      <p:sp>
        <p:nvSpPr>
          <p:cNvPr id="121" name="Rettangolo arrotondato 120"/>
          <p:cNvSpPr/>
          <p:nvPr/>
        </p:nvSpPr>
        <p:spPr>
          <a:xfrm>
            <a:off x="298450" y="5586413"/>
            <a:ext cx="766763" cy="2968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22" name="CasellaDiTesto 121"/>
          <p:cNvSpPr txBox="1"/>
          <p:nvPr/>
        </p:nvSpPr>
        <p:spPr>
          <a:xfrm>
            <a:off x="292100" y="5589588"/>
            <a:ext cx="758825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Notifica accettazione</a:t>
            </a:r>
          </a:p>
        </p:txBody>
      </p:sp>
      <p:cxnSp>
        <p:nvCxnSpPr>
          <p:cNvPr id="123" name="Connettore 2 122"/>
          <p:cNvCxnSpPr>
            <a:stCxn id="78" idx="3"/>
            <a:endCxn id="85" idx="1"/>
          </p:cNvCxnSpPr>
          <p:nvPr/>
        </p:nvCxnSpPr>
        <p:spPr>
          <a:xfrm>
            <a:off x="1050925" y="2251075"/>
            <a:ext cx="1071563" cy="2063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4 123"/>
          <p:cNvCxnSpPr>
            <a:stCxn id="84" idx="3"/>
            <a:endCxn id="90" idx="0"/>
          </p:cNvCxnSpPr>
          <p:nvPr/>
        </p:nvCxnSpPr>
        <p:spPr>
          <a:xfrm>
            <a:off x="2887663" y="2257425"/>
            <a:ext cx="700087" cy="230188"/>
          </a:xfrm>
          <a:prstGeom prst="bentConnector2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ttore 2 124"/>
          <p:cNvCxnSpPr>
            <a:stCxn id="90" idx="2"/>
            <a:endCxn id="94" idx="0"/>
          </p:cNvCxnSpPr>
          <p:nvPr/>
        </p:nvCxnSpPr>
        <p:spPr>
          <a:xfrm>
            <a:off x="3587750" y="2944813"/>
            <a:ext cx="0" cy="17621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ttore 4 125"/>
          <p:cNvCxnSpPr>
            <a:stCxn id="93" idx="1"/>
            <a:endCxn id="95" idx="0"/>
          </p:cNvCxnSpPr>
          <p:nvPr/>
        </p:nvCxnSpPr>
        <p:spPr>
          <a:xfrm rot="10800000" flipV="1">
            <a:off x="2524125" y="3270250"/>
            <a:ext cx="681038" cy="111125"/>
          </a:xfrm>
          <a:prstGeom prst="bentConnector2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ttore 2 126"/>
          <p:cNvCxnSpPr>
            <a:endCxn id="97" idx="1"/>
          </p:cNvCxnSpPr>
          <p:nvPr/>
        </p:nvCxnSpPr>
        <p:spPr>
          <a:xfrm>
            <a:off x="2908300" y="3606800"/>
            <a:ext cx="1373188" cy="158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ttore 2 127"/>
          <p:cNvCxnSpPr>
            <a:stCxn id="95" idx="1"/>
          </p:cNvCxnSpPr>
          <p:nvPr/>
        </p:nvCxnSpPr>
        <p:spPr>
          <a:xfrm flipH="1">
            <a:off x="1044575" y="3609975"/>
            <a:ext cx="1095375" cy="952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ttangolo arrotondato 128"/>
          <p:cNvSpPr/>
          <p:nvPr/>
        </p:nvSpPr>
        <p:spPr>
          <a:xfrm>
            <a:off x="295275" y="3863975"/>
            <a:ext cx="765175" cy="2968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30" name="CasellaDiTesto 129"/>
          <p:cNvSpPr txBox="1"/>
          <p:nvPr/>
        </p:nvSpPr>
        <p:spPr>
          <a:xfrm>
            <a:off x="225425" y="3836988"/>
            <a:ext cx="9048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</a:rPr>
              <a:t>Notifica ricevuta consegna</a:t>
            </a:r>
          </a:p>
        </p:txBody>
      </p:sp>
      <p:cxnSp>
        <p:nvCxnSpPr>
          <p:cNvPr id="131" name="Connettore 4 130"/>
          <p:cNvCxnSpPr>
            <a:stCxn id="95" idx="2"/>
          </p:cNvCxnSpPr>
          <p:nvPr/>
        </p:nvCxnSpPr>
        <p:spPr>
          <a:xfrm rot="5400000">
            <a:off x="1708150" y="3175000"/>
            <a:ext cx="152400" cy="1479550"/>
          </a:xfrm>
          <a:prstGeom prst="bentConnector2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ttore 2 131"/>
          <p:cNvCxnSpPr>
            <a:stCxn id="97" idx="3"/>
            <a:endCxn id="99" idx="1"/>
          </p:cNvCxnSpPr>
          <p:nvPr/>
        </p:nvCxnSpPr>
        <p:spPr>
          <a:xfrm flipV="1">
            <a:off x="5048250" y="3619500"/>
            <a:ext cx="309563" cy="31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ttore 2 132"/>
          <p:cNvCxnSpPr>
            <a:stCxn id="100" idx="2"/>
          </p:cNvCxnSpPr>
          <p:nvPr/>
        </p:nvCxnSpPr>
        <p:spPr>
          <a:xfrm>
            <a:off x="5741988" y="3794125"/>
            <a:ext cx="9525" cy="50641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2 133"/>
          <p:cNvCxnSpPr>
            <a:stCxn id="101" idx="1"/>
            <a:endCxn id="107" idx="3"/>
          </p:cNvCxnSpPr>
          <p:nvPr/>
        </p:nvCxnSpPr>
        <p:spPr>
          <a:xfrm flipH="1">
            <a:off x="5080000" y="4541838"/>
            <a:ext cx="293688" cy="158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ttore 2 134"/>
          <p:cNvCxnSpPr>
            <a:stCxn id="107" idx="1"/>
            <a:endCxn id="109" idx="3"/>
          </p:cNvCxnSpPr>
          <p:nvPr/>
        </p:nvCxnSpPr>
        <p:spPr>
          <a:xfrm flipH="1">
            <a:off x="3451225" y="4543425"/>
            <a:ext cx="863600" cy="31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2 135"/>
          <p:cNvCxnSpPr>
            <a:endCxn id="117" idx="3"/>
          </p:cNvCxnSpPr>
          <p:nvPr/>
        </p:nvCxnSpPr>
        <p:spPr>
          <a:xfrm flipH="1">
            <a:off x="1057275" y="4535488"/>
            <a:ext cx="1606550" cy="1111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ttore 2 136"/>
          <p:cNvCxnSpPr>
            <a:stCxn id="101" idx="2"/>
            <a:endCxn id="103" idx="0"/>
          </p:cNvCxnSpPr>
          <p:nvPr/>
        </p:nvCxnSpPr>
        <p:spPr>
          <a:xfrm>
            <a:off x="5757863" y="4770438"/>
            <a:ext cx="7937" cy="22383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ttore 2 137"/>
          <p:cNvCxnSpPr>
            <a:stCxn id="104" idx="3"/>
          </p:cNvCxnSpPr>
          <p:nvPr/>
        </p:nvCxnSpPr>
        <p:spPr>
          <a:xfrm flipV="1">
            <a:off x="6148388" y="5138738"/>
            <a:ext cx="442912" cy="158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2 138"/>
          <p:cNvCxnSpPr>
            <a:stCxn id="111" idx="2"/>
            <a:endCxn id="114" idx="0"/>
          </p:cNvCxnSpPr>
          <p:nvPr/>
        </p:nvCxnSpPr>
        <p:spPr>
          <a:xfrm flipH="1">
            <a:off x="6985000" y="5297488"/>
            <a:ext cx="3175" cy="2952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ttore 2 139"/>
          <p:cNvCxnSpPr>
            <a:endCxn id="115" idx="3"/>
          </p:cNvCxnSpPr>
          <p:nvPr/>
        </p:nvCxnSpPr>
        <p:spPr>
          <a:xfrm flipH="1" flipV="1">
            <a:off x="5070475" y="5748338"/>
            <a:ext cx="1520825" cy="158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ttore 2 140"/>
          <p:cNvCxnSpPr>
            <a:stCxn id="115" idx="0"/>
            <a:endCxn id="107" idx="2"/>
          </p:cNvCxnSpPr>
          <p:nvPr/>
        </p:nvCxnSpPr>
        <p:spPr>
          <a:xfrm flipV="1">
            <a:off x="4687888" y="4691063"/>
            <a:ext cx="9525" cy="8286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ttore 2 141"/>
          <p:cNvCxnSpPr>
            <a:stCxn id="115" idx="1"/>
            <a:endCxn id="119" idx="3"/>
          </p:cNvCxnSpPr>
          <p:nvPr/>
        </p:nvCxnSpPr>
        <p:spPr>
          <a:xfrm flipH="1">
            <a:off x="3538538" y="5748338"/>
            <a:ext cx="766762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ttore 2 142"/>
          <p:cNvCxnSpPr>
            <a:stCxn id="120" idx="1"/>
            <a:endCxn id="121" idx="3"/>
          </p:cNvCxnSpPr>
          <p:nvPr/>
        </p:nvCxnSpPr>
        <p:spPr>
          <a:xfrm flipH="1" flipV="1">
            <a:off x="1065213" y="5735638"/>
            <a:ext cx="1674812" cy="285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ttore 2 143"/>
          <p:cNvCxnSpPr>
            <a:stCxn id="90" idx="1"/>
            <a:endCxn id="92" idx="3"/>
          </p:cNvCxnSpPr>
          <p:nvPr/>
        </p:nvCxnSpPr>
        <p:spPr>
          <a:xfrm flipH="1">
            <a:off x="1057275" y="2716213"/>
            <a:ext cx="2147888" cy="31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CasellaDiTesto 144"/>
          <p:cNvSpPr txBox="1"/>
          <p:nvPr/>
        </p:nvSpPr>
        <p:spPr>
          <a:xfrm>
            <a:off x="3587750" y="2894013"/>
            <a:ext cx="315913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Si</a:t>
            </a:r>
          </a:p>
        </p:txBody>
      </p:sp>
      <p:sp>
        <p:nvSpPr>
          <p:cNvPr id="146" name="CasellaDiTesto 145"/>
          <p:cNvSpPr txBox="1"/>
          <p:nvPr/>
        </p:nvSpPr>
        <p:spPr>
          <a:xfrm>
            <a:off x="2897188" y="2541588"/>
            <a:ext cx="304800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No</a:t>
            </a:r>
          </a:p>
        </p:txBody>
      </p:sp>
      <p:sp>
        <p:nvSpPr>
          <p:cNvPr id="147" name="CasellaDiTesto 146"/>
          <p:cNvSpPr txBox="1"/>
          <p:nvPr/>
        </p:nvSpPr>
        <p:spPr>
          <a:xfrm>
            <a:off x="4129088" y="5594350"/>
            <a:ext cx="317500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Si</a:t>
            </a:r>
          </a:p>
        </p:txBody>
      </p:sp>
      <p:sp>
        <p:nvSpPr>
          <p:cNvPr id="148" name="CasellaDiTesto 147"/>
          <p:cNvSpPr txBox="1"/>
          <p:nvPr/>
        </p:nvSpPr>
        <p:spPr>
          <a:xfrm>
            <a:off x="5775325" y="4718050"/>
            <a:ext cx="317500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Si</a:t>
            </a:r>
          </a:p>
        </p:txBody>
      </p:sp>
      <p:sp>
        <p:nvSpPr>
          <p:cNvPr id="149" name="CasellaDiTesto 148"/>
          <p:cNvSpPr txBox="1"/>
          <p:nvPr/>
        </p:nvSpPr>
        <p:spPr>
          <a:xfrm>
            <a:off x="2490788" y="3830638"/>
            <a:ext cx="317500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Si</a:t>
            </a:r>
          </a:p>
        </p:txBody>
      </p:sp>
      <p:sp>
        <p:nvSpPr>
          <p:cNvPr id="150" name="CasellaDiTesto 149"/>
          <p:cNvSpPr txBox="1"/>
          <p:nvPr/>
        </p:nvSpPr>
        <p:spPr>
          <a:xfrm>
            <a:off x="2887663" y="3470275"/>
            <a:ext cx="317500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Si</a:t>
            </a:r>
          </a:p>
        </p:txBody>
      </p:sp>
      <p:sp>
        <p:nvSpPr>
          <p:cNvPr id="151" name="CasellaDiTesto 150"/>
          <p:cNvSpPr txBox="1"/>
          <p:nvPr/>
        </p:nvSpPr>
        <p:spPr>
          <a:xfrm>
            <a:off x="4664075" y="5373688"/>
            <a:ext cx="304800" cy="20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No</a:t>
            </a:r>
          </a:p>
        </p:txBody>
      </p:sp>
      <p:sp>
        <p:nvSpPr>
          <p:cNvPr id="152" name="CasellaDiTesto 151"/>
          <p:cNvSpPr txBox="1"/>
          <p:nvPr/>
        </p:nvSpPr>
        <p:spPr>
          <a:xfrm>
            <a:off x="5141913" y="4359275"/>
            <a:ext cx="306387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No</a:t>
            </a:r>
          </a:p>
        </p:txBody>
      </p:sp>
      <p:sp>
        <p:nvSpPr>
          <p:cNvPr id="153" name="CasellaDiTesto 152"/>
          <p:cNvSpPr txBox="1"/>
          <p:nvPr/>
        </p:nvSpPr>
        <p:spPr>
          <a:xfrm>
            <a:off x="1947863" y="3470275"/>
            <a:ext cx="306387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750" dirty="0">
                <a:latin typeface="Arial" panose="020B0604020202020204" pitchFamily="34" charset="0"/>
              </a:rPr>
              <a:t>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1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Comunicazione con la Piattaforma di Certificazione del Credito</a:t>
            </a:r>
          </a:p>
        </p:txBody>
      </p:sp>
      <p:cxnSp>
        <p:nvCxnSpPr>
          <p:cNvPr id="4" name="Connettore 1 3"/>
          <p:cNvCxnSpPr/>
          <p:nvPr/>
        </p:nvCxnSpPr>
        <p:spPr>
          <a:xfrm flipH="1">
            <a:off x="5630863" y="2138363"/>
            <a:ext cx="6350" cy="4521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flipH="1">
            <a:off x="2914650" y="2138363"/>
            <a:ext cx="6350" cy="4521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7" name="CasellaDiTesto 6"/>
          <p:cNvSpPr txBox="1">
            <a:spLocks noChangeArrowheads="1"/>
          </p:cNvSpPr>
          <p:nvPr/>
        </p:nvSpPr>
        <p:spPr bwMode="auto">
          <a:xfrm>
            <a:off x="1177925" y="2138363"/>
            <a:ext cx="765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fERT</a:t>
            </a:r>
          </a:p>
        </p:txBody>
      </p:sp>
      <p:sp>
        <p:nvSpPr>
          <p:cNvPr id="18438" name="CasellaDiTesto 7"/>
          <p:cNvSpPr txBox="1">
            <a:spLocks noChangeArrowheads="1"/>
          </p:cNvSpPr>
          <p:nvPr/>
        </p:nvSpPr>
        <p:spPr bwMode="auto">
          <a:xfrm>
            <a:off x="3892550" y="2138363"/>
            <a:ext cx="766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PA</a:t>
            </a:r>
          </a:p>
        </p:txBody>
      </p:sp>
      <p:sp>
        <p:nvSpPr>
          <p:cNvPr id="18439" name="CasellaDiTesto 8"/>
          <p:cNvSpPr txBox="1">
            <a:spLocks noChangeArrowheads="1"/>
          </p:cNvSpPr>
          <p:nvPr/>
        </p:nvSpPr>
        <p:spPr bwMode="auto">
          <a:xfrm>
            <a:off x="6608763" y="2138363"/>
            <a:ext cx="765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/>
              <a:t>PCC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892550" y="2544763"/>
            <a:ext cx="766763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1" name="CasellaDiTesto 10"/>
          <p:cNvSpPr txBox="1"/>
          <p:nvPr/>
        </p:nvSpPr>
        <p:spPr>
          <a:xfrm>
            <a:off x="3830638" y="2532063"/>
            <a:ext cx="92392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Trasmette stato contabile fatture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892550" y="4086225"/>
            <a:ext cx="766763" cy="296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3" name="CasellaDiTesto 12"/>
          <p:cNvSpPr txBox="1"/>
          <p:nvPr/>
        </p:nvSpPr>
        <p:spPr>
          <a:xfrm>
            <a:off x="3892550" y="4086225"/>
            <a:ext cx="766763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Scarica tracciato 003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892550" y="4713288"/>
            <a:ext cx="766763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5" name="CasellaDiTesto 14"/>
          <p:cNvSpPr txBox="1"/>
          <p:nvPr/>
        </p:nvSpPr>
        <p:spPr>
          <a:xfrm>
            <a:off x="3892550" y="4713288"/>
            <a:ext cx="766763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Invia tracciato 003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3892550" y="5335588"/>
            <a:ext cx="766763" cy="2952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7" name="CasellaDiTesto 16"/>
          <p:cNvSpPr txBox="1"/>
          <p:nvPr/>
        </p:nvSpPr>
        <p:spPr>
          <a:xfrm>
            <a:off x="3875088" y="5330825"/>
            <a:ext cx="8413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Inoltra esito caricamento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6608763" y="4713288"/>
            <a:ext cx="765175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19" name="CasellaDiTesto 18"/>
          <p:cNvSpPr txBox="1"/>
          <p:nvPr/>
        </p:nvSpPr>
        <p:spPr>
          <a:xfrm>
            <a:off x="6626225" y="4713288"/>
            <a:ext cx="766763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Gestisce tracciato 003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626225" y="5341938"/>
            <a:ext cx="766763" cy="296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21" name="CasellaDiTesto 20"/>
          <p:cNvSpPr txBox="1"/>
          <p:nvPr/>
        </p:nvSpPr>
        <p:spPr>
          <a:xfrm>
            <a:off x="6594475" y="5338763"/>
            <a:ext cx="855663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50" dirty="0">
                <a:latin typeface="Arial" panose="020B0604020202020204" pitchFamily="34" charset="0"/>
                <a:cs typeface="Arial" panose="020B0604020202020204" pitchFamily="34" charset="0"/>
              </a:rPr>
              <a:t>Invia esito caricamento</a:t>
            </a:r>
          </a:p>
        </p:txBody>
      </p:sp>
      <p:cxnSp>
        <p:nvCxnSpPr>
          <p:cNvPr id="22" name="Connettore 2 21"/>
          <p:cNvCxnSpPr>
            <a:stCxn id="14" idx="3"/>
            <a:endCxn id="19" idx="1"/>
          </p:cNvCxnSpPr>
          <p:nvPr/>
        </p:nvCxnSpPr>
        <p:spPr>
          <a:xfrm>
            <a:off x="4659313" y="4860925"/>
            <a:ext cx="1966912" cy="127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 flipH="1" flipV="1">
            <a:off x="4649788" y="5483225"/>
            <a:ext cx="1949450" cy="31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ocumento 23"/>
          <p:cNvSpPr/>
          <p:nvPr/>
        </p:nvSpPr>
        <p:spPr>
          <a:xfrm>
            <a:off x="539750" y="3429000"/>
            <a:ext cx="1593850" cy="1909763"/>
          </a:xfrm>
          <a:prstGeom prst="flowChartDocumen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t-IT" sz="1050" dirty="0">
                <a:cs typeface="Arial" panose="020B0604020202020204" pitchFamily="34" charset="0"/>
              </a:rPr>
              <a:t>REGISTRO FATTURE</a:t>
            </a:r>
          </a:p>
          <a:p>
            <a:pPr algn="ctr">
              <a:defRPr/>
            </a:pPr>
            <a:endParaRPr lang="it-IT" sz="1050" dirty="0">
              <a:cs typeface="Arial" panose="020B0604020202020204" pitchFamily="34" charset="0"/>
            </a:endParaRPr>
          </a:p>
          <a:p>
            <a:pPr algn="ctr">
              <a:defRPr/>
            </a:pPr>
            <a:endParaRPr lang="it-IT" sz="1050" dirty="0">
              <a:cs typeface="Arial" panose="020B0604020202020204" pitchFamily="34" charset="0"/>
            </a:endParaRPr>
          </a:p>
          <a:p>
            <a:pPr marL="214313" indent="-214313">
              <a:buFontTx/>
              <a:buChar char="-"/>
              <a:defRPr/>
            </a:pPr>
            <a:r>
              <a:rPr lang="it-IT" sz="1050" dirty="0">
                <a:cs typeface="Arial" panose="020B0604020202020204" pitchFamily="34" charset="0"/>
              </a:rPr>
              <a:t>Stato contabile</a:t>
            </a:r>
          </a:p>
          <a:p>
            <a:pPr marL="214313" indent="-214313">
              <a:buFontTx/>
              <a:buChar char="-"/>
              <a:defRPr/>
            </a:pPr>
            <a:r>
              <a:rPr lang="it-IT" sz="1050" dirty="0">
                <a:cs typeface="Arial" panose="020B0604020202020204" pitchFamily="34" charset="0"/>
              </a:rPr>
              <a:t>Esiti comunicazione con PCC</a:t>
            </a:r>
          </a:p>
        </p:txBody>
      </p:sp>
      <p:cxnSp>
        <p:nvCxnSpPr>
          <p:cNvPr id="25" name="Connettore 2 24"/>
          <p:cNvCxnSpPr>
            <a:stCxn id="10" idx="1"/>
          </p:cNvCxnSpPr>
          <p:nvPr/>
        </p:nvCxnSpPr>
        <p:spPr>
          <a:xfrm flipH="1">
            <a:off x="2133600" y="2693988"/>
            <a:ext cx="1758950" cy="129063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2122488" y="4237038"/>
            <a:ext cx="1758950" cy="317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7" idx="1"/>
          </p:cNvCxnSpPr>
          <p:nvPr/>
        </p:nvCxnSpPr>
        <p:spPr>
          <a:xfrm flipH="1" flipV="1">
            <a:off x="2133600" y="4497388"/>
            <a:ext cx="1741488" cy="99536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9" idx="2"/>
            <a:endCxn id="20" idx="0"/>
          </p:cNvCxnSpPr>
          <p:nvPr/>
        </p:nvCxnSpPr>
        <p:spPr>
          <a:xfrm>
            <a:off x="7010400" y="5035550"/>
            <a:ext cx="0" cy="30638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4275138" y="4398963"/>
            <a:ext cx="0" cy="3302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80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990600" y="4076700"/>
            <a:ext cx="71628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457200"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Arial" panose="020B0604020202020204" pitchFamily="34" charset="0"/>
              </a:rPr>
              <a:t>E’ un unico punto di accesso che risponde ad ogni esigenza specifica di ciascun ente con un gruppo di lavoro dedicato.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Arial" panose="020B0604020202020204" pitchFamily="34" charset="0"/>
              </a:rPr>
              <a:t>Assiste l’ente e il suo fornitore software su tutto quanto riguarda il tema della fatturazione elettronica dal punto di vista tecnico.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dirty="0">
                <a:latin typeface="Arial" panose="020B0604020202020204" pitchFamily="34" charset="0"/>
              </a:rPr>
              <a:t>Fornisce dei servizi accessori, ma di forte valore aggiunto.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sz="1600" dirty="0">
              <a:latin typeface="Arial" panose="020B0604020202020204" pitchFamily="34" charset="0"/>
            </a:endParaRPr>
          </a:p>
        </p:txBody>
      </p:sp>
      <p:sp>
        <p:nvSpPr>
          <p:cNvPr id="19460" name="CasellaDiTesto 14"/>
          <p:cNvSpPr txBox="1">
            <a:spLocks noChangeArrowheads="1"/>
          </p:cNvSpPr>
          <p:nvPr/>
        </p:nvSpPr>
        <p:spPr bwMode="auto">
          <a:xfrm>
            <a:off x="971550" y="1860550"/>
            <a:ext cx="7200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Il fERT interfaccia completamente il Sistema di Interscambio</a:t>
            </a:r>
          </a:p>
        </p:txBody>
      </p:sp>
      <p:sp>
        <p:nvSpPr>
          <p:cNvPr id="16" name="Freccia in giù 15"/>
          <p:cNvSpPr/>
          <p:nvPr/>
        </p:nvSpPr>
        <p:spPr>
          <a:xfrm>
            <a:off x="4356100" y="2333625"/>
            <a:ext cx="431800" cy="446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Rettangolo arrotondato 16"/>
          <p:cNvSpPr/>
          <p:nvPr/>
        </p:nvSpPr>
        <p:spPr>
          <a:xfrm>
            <a:off x="971550" y="1860550"/>
            <a:ext cx="7200900" cy="381000"/>
          </a:xfrm>
          <a:prstGeom prst="roundRect">
            <a:avLst/>
          </a:prstGeom>
          <a:noFill/>
          <a:ln w="3175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463" name="CasellaDiTesto 17"/>
          <p:cNvSpPr txBox="1">
            <a:spLocks noChangeArrowheads="1"/>
          </p:cNvSpPr>
          <p:nvPr/>
        </p:nvSpPr>
        <p:spPr bwMode="auto">
          <a:xfrm>
            <a:off x="977900" y="2947988"/>
            <a:ext cx="72009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Chi utilizza il fERT rispetta la normativa</a:t>
            </a:r>
          </a:p>
        </p:txBody>
      </p:sp>
      <p:sp>
        <p:nvSpPr>
          <p:cNvPr id="19" name="Rettangolo arrotondato 18"/>
          <p:cNvSpPr/>
          <p:nvPr/>
        </p:nvSpPr>
        <p:spPr>
          <a:xfrm>
            <a:off x="990600" y="2957513"/>
            <a:ext cx="7189788" cy="407987"/>
          </a:xfrm>
          <a:prstGeom prst="round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465" name="CasellaDiTesto 19"/>
          <p:cNvSpPr txBox="1">
            <a:spLocks noChangeArrowheads="1"/>
          </p:cNvSpPr>
          <p:nvPr/>
        </p:nvSpPr>
        <p:spPr bwMode="auto">
          <a:xfrm>
            <a:off x="3132138" y="3548063"/>
            <a:ext cx="2879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/>
              <a:t>Inoltre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1692275" y="5743575"/>
            <a:ext cx="5040313" cy="3556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467" name="CasellaDiTesto 21"/>
          <p:cNvSpPr txBox="1">
            <a:spLocks noChangeArrowheads="1"/>
          </p:cNvSpPr>
          <p:nvPr/>
        </p:nvSpPr>
        <p:spPr bwMode="auto">
          <a:xfrm>
            <a:off x="1763713" y="5753100"/>
            <a:ext cx="5200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Il fERT aggiunge valore allo SDI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0483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Ogni fornitore che vuole inviare una fattura ad una PA deve necessariamente sottoscrivere un Accordo di Servizio con quella PA. Il fERT filtra tutte le fatture che non rispettano l’Accordo.</a:t>
            </a:r>
          </a:p>
        </p:txBody>
      </p:sp>
      <p:sp>
        <p:nvSpPr>
          <p:cNvPr id="20484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0485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0486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si sostituisce alla PA rifiutando automaticamente tutte le fatture che non rispettano i requisiti informativi peculiari della PA, sollevando la PA aderente da questo onere.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0488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Accordo di Servizio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sfondo_slid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50825" y="1014413"/>
            <a:ext cx="6481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altLang="it-IT" sz="2000">
                <a:solidFill>
                  <a:srgbClr val="C00000"/>
                </a:solidFill>
              </a:rPr>
              <a:t>Fatturazione Elettronica Regione Toscana</a:t>
            </a:r>
          </a:p>
          <a:p>
            <a:pPr algn="r"/>
            <a:r>
              <a:rPr lang="it-IT" altLang="it-IT" sz="2000">
                <a:solidFill>
                  <a:srgbClr val="C00000"/>
                </a:solidFill>
              </a:rPr>
              <a:t>Servizi e Benefici</a:t>
            </a:r>
            <a:endParaRPr lang="it-IT" altLang="it-IT" sz="1400">
              <a:solidFill>
                <a:srgbClr val="C00000"/>
              </a:solidFill>
            </a:endParaRPr>
          </a:p>
        </p:txBody>
      </p:sp>
      <p:sp>
        <p:nvSpPr>
          <p:cNvPr id="21507" name="CasellaDiTesto 8"/>
          <p:cNvSpPr txBox="1">
            <a:spLocks noChangeArrowheads="1"/>
          </p:cNvSpPr>
          <p:nvPr/>
        </p:nvSpPr>
        <p:spPr bwMode="auto">
          <a:xfrm>
            <a:off x="1039813" y="2511425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fERT mette a disposizione un form per l’inserimento dei campi della fattura che modella l’accordo di servizio dell’ente destinatario della fattura.</a:t>
            </a:r>
          </a:p>
        </p:txBody>
      </p:sp>
      <p:sp>
        <p:nvSpPr>
          <p:cNvPr id="21508" name="CasellaDiTesto 9"/>
          <p:cNvSpPr txBox="1">
            <a:spLocks noChangeArrowheads="1"/>
          </p:cNvSpPr>
          <p:nvPr/>
        </p:nvSpPr>
        <p:spPr bwMode="auto">
          <a:xfrm>
            <a:off x="1033463" y="1947863"/>
            <a:ext cx="14112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SERVIZIO</a:t>
            </a:r>
          </a:p>
        </p:txBody>
      </p:sp>
      <p:sp>
        <p:nvSpPr>
          <p:cNvPr id="21509" name="CasellaDiTesto 10"/>
          <p:cNvSpPr txBox="1">
            <a:spLocks noChangeArrowheads="1"/>
          </p:cNvSpPr>
          <p:nvPr/>
        </p:nvSpPr>
        <p:spPr bwMode="auto">
          <a:xfrm>
            <a:off x="1039813" y="3894138"/>
            <a:ext cx="14049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/>
              <a:t>BENEFICIO</a:t>
            </a:r>
          </a:p>
        </p:txBody>
      </p:sp>
      <p:sp>
        <p:nvSpPr>
          <p:cNvPr id="21510" name="CasellaDiTesto 11"/>
          <p:cNvSpPr txBox="1">
            <a:spLocks noChangeArrowheads="1"/>
          </p:cNvSpPr>
          <p:nvPr/>
        </p:nvSpPr>
        <p:spPr bwMode="auto">
          <a:xfrm>
            <a:off x="1039813" y="4508500"/>
            <a:ext cx="720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altLang="it-IT" sz="1600"/>
              <a:t>Il fornitore ha uno strumento che gli permette di costruire la fattura nel formato fatturaPA in modo semplice garantendogli al tempo stesso il rispetto dell’accordo di servizio.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692275" y="5783263"/>
            <a:ext cx="5021263" cy="3397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/>
          </a:p>
        </p:txBody>
      </p:sp>
      <p:sp>
        <p:nvSpPr>
          <p:cNvPr id="21512" name="CasellaDiTesto 13"/>
          <p:cNvSpPr txBox="1">
            <a:spLocks noChangeArrowheads="1"/>
          </p:cNvSpPr>
          <p:nvPr/>
        </p:nvSpPr>
        <p:spPr bwMode="auto">
          <a:xfrm>
            <a:off x="1679575" y="5775325"/>
            <a:ext cx="5022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/>
              <a:t>Fatturazione attiva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808</Words>
  <Application>Microsoft Office PowerPoint</Application>
  <PresentationFormat>On-screen Show (4:3)</PresentationFormat>
  <Paragraphs>160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Calibri</vt:lpstr>
      <vt:lpstr>Verdana</vt:lpstr>
      <vt:lpstr>ＭＳ Ｐゴシック</vt:lpstr>
      <vt:lpstr>Wingdings</vt:lpstr>
      <vt:lpstr>Britannic Bold</vt:lpstr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Company>Regione Toscana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Sauro Del Turco</dc:creator>
  <cp:lastModifiedBy>Sauro Del Turco</cp:lastModifiedBy>
  <cp:revision>15</cp:revision>
  <dcterms:created xsi:type="dcterms:W3CDTF">2014-10-07T09:07:03Z</dcterms:created>
  <dcterms:modified xsi:type="dcterms:W3CDTF">2015-03-11T21:15:58Z</dcterms:modified>
</cp:coreProperties>
</file>