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9" r:id="rId4"/>
    <p:sldId id="260" r:id="rId5"/>
    <p:sldId id="278" r:id="rId6"/>
    <p:sldId id="279" r:id="rId7"/>
    <p:sldId id="280" r:id="rId8"/>
    <p:sldId id="283" r:id="rId9"/>
    <p:sldId id="284" r:id="rId10"/>
    <p:sldId id="285" r:id="rId11"/>
    <p:sldId id="286" r:id="rId12"/>
    <p:sldId id="287" r:id="rId13"/>
    <p:sldId id="288" r:id="rId14"/>
    <p:sldId id="289" r:id="rId15"/>
    <p:sldId id="290" r:id="rId16"/>
    <p:sldId id="291" r:id="rId17"/>
    <p:sldId id="292" r:id="rId18"/>
    <p:sldId id="258" r:id="rId19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55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499808-F8A5-4E02-88E0-5FE1757121CA}" type="slidenum">
              <a:rPr lang="it-IT" altLang="it-IT"/>
              <a:pPr>
                <a:defRPr/>
              </a:pPr>
              <a:t>‹#›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1B1807-7D5F-4D76-9F44-BE1F3213317E}" type="slidenum">
              <a:rPr lang="it-IT" altLang="it-IT"/>
              <a:pPr>
                <a:defRPr/>
              </a:pPr>
              <a:t>‹#›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286001-0B99-471E-88F7-0F42222860FB}" type="slidenum">
              <a:rPr lang="it-IT" altLang="it-IT"/>
              <a:pPr>
                <a:defRPr/>
              </a:pPr>
              <a:t>‹#›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5222DE-57A8-48CE-8C0C-729542FC3EC1}" type="slidenum">
              <a:rPr lang="it-IT" altLang="it-IT"/>
              <a:pPr>
                <a:defRPr/>
              </a:pPr>
              <a:t>‹#›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48203E-9145-4874-9871-A3C79A1B4D8F}" type="slidenum">
              <a:rPr lang="it-IT" altLang="it-IT"/>
              <a:pPr>
                <a:defRPr/>
              </a:pPr>
              <a:t>‹#›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CB04EE-1188-448F-B403-CCE926893E2F}" type="slidenum">
              <a:rPr lang="it-IT" altLang="it-IT"/>
              <a:pPr>
                <a:defRPr/>
              </a:pPr>
              <a:t>‹#›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FFB680-90EF-4C82-85E7-9EB9F4405B37}" type="slidenum">
              <a:rPr lang="it-IT" altLang="it-IT"/>
              <a:pPr>
                <a:defRPr/>
              </a:pPr>
              <a:t>‹#›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351A7E-3276-42EC-BDF8-BC00DE597411}" type="slidenum">
              <a:rPr lang="it-IT" altLang="it-IT"/>
              <a:pPr>
                <a:defRPr/>
              </a:pPr>
              <a:t>‹#›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5E3E8F-9683-4FD2-9A86-9AD1853A219C}" type="slidenum">
              <a:rPr lang="it-IT" altLang="it-IT"/>
              <a:pPr>
                <a:defRPr/>
              </a:pPr>
              <a:t>‹#›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BC1BFD-920C-4EF5-AAE0-9CEEFAF3CFB7}" type="slidenum">
              <a:rPr lang="it-IT" altLang="it-IT"/>
              <a:pPr>
                <a:defRPr/>
              </a:pPr>
              <a:t>‹#›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AEC969-B1EA-4A32-8026-7AB8BBA55E21}" type="slidenum">
              <a:rPr lang="it-IT" altLang="it-IT"/>
              <a:pPr>
                <a:defRPr/>
              </a:pPr>
              <a:t>‹#›</a:t>
            </a:fld>
            <a:endParaRPr lang="it-IT" alt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lo stile del titolo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gli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  <a:p>
            <a:pPr lvl="3"/>
            <a:r>
              <a:rPr lang="it-IT" altLang="it-IT" smtClean="0"/>
              <a:t>Quarto livello</a:t>
            </a:r>
          </a:p>
          <a:p>
            <a:pPr lvl="4"/>
            <a:r>
              <a:rPr lang="it-IT" alt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EE0E774-D7F3-4E62-9CB8-21A097BA03D4}" type="slidenum">
              <a:rPr lang="it-IT" altLang="it-IT"/>
              <a:pPr>
                <a:defRPr/>
              </a:pPr>
              <a:t>‹#›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ert.rete.toscana.it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eb.rete.toscana.it/eCompliance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4" descr="sfondo_slide_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45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4" descr="sfondo_slide_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63" y="0"/>
            <a:ext cx="9144000" cy="646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sellaDiTesto 4"/>
          <p:cNvSpPr txBox="1">
            <a:spLocks noChangeArrowheads="1"/>
          </p:cNvSpPr>
          <p:nvPr/>
        </p:nvSpPr>
        <p:spPr bwMode="auto">
          <a:xfrm>
            <a:off x="250825" y="1014413"/>
            <a:ext cx="64817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it-IT" altLang="it-IT" sz="2000">
                <a:solidFill>
                  <a:srgbClr val="C00000"/>
                </a:solidFill>
              </a:rPr>
              <a:t>Fatturazione Elettronica Regione Toscana</a:t>
            </a:r>
          </a:p>
          <a:p>
            <a:pPr algn="r"/>
            <a:r>
              <a:rPr lang="it-IT" altLang="it-IT" sz="2000">
                <a:solidFill>
                  <a:srgbClr val="C00000"/>
                </a:solidFill>
              </a:rPr>
              <a:t>Servizi e Benefici</a:t>
            </a:r>
            <a:endParaRPr lang="it-IT" altLang="it-IT" sz="1400">
              <a:solidFill>
                <a:srgbClr val="C00000"/>
              </a:solidFill>
            </a:endParaRPr>
          </a:p>
        </p:txBody>
      </p:sp>
      <p:sp>
        <p:nvSpPr>
          <p:cNvPr id="22531" name="CasellaDiTesto 8"/>
          <p:cNvSpPr txBox="1">
            <a:spLocks noChangeArrowheads="1"/>
          </p:cNvSpPr>
          <p:nvPr/>
        </p:nvSpPr>
        <p:spPr bwMode="auto">
          <a:xfrm>
            <a:off x="1039813" y="2511425"/>
            <a:ext cx="72009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it-IT" altLang="it-IT" sz="1600"/>
              <a:t>Il fERT acquisisce dalla PA i dati necessari alla comunicazione con la PCC (stato contabile ed esito comunicazione) e fornisce alla PA il corretto tracciato 002 e 003.</a:t>
            </a:r>
          </a:p>
        </p:txBody>
      </p:sp>
      <p:sp>
        <p:nvSpPr>
          <p:cNvPr id="22532" name="CasellaDiTesto 9"/>
          <p:cNvSpPr txBox="1">
            <a:spLocks noChangeArrowheads="1"/>
          </p:cNvSpPr>
          <p:nvPr/>
        </p:nvSpPr>
        <p:spPr bwMode="auto">
          <a:xfrm>
            <a:off x="1033463" y="1947863"/>
            <a:ext cx="141128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altLang="it-IT" sz="1600"/>
              <a:t>SERVIZIO</a:t>
            </a:r>
          </a:p>
        </p:txBody>
      </p:sp>
      <p:sp>
        <p:nvSpPr>
          <p:cNvPr id="22533" name="CasellaDiTesto 10"/>
          <p:cNvSpPr txBox="1">
            <a:spLocks noChangeArrowheads="1"/>
          </p:cNvSpPr>
          <p:nvPr/>
        </p:nvSpPr>
        <p:spPr bwMode="auto">
          <a:xfrm>
            <a:off x="1039813" y="3894138"/>
            <a:ext cx="140493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altLang="it-IT" sz="1600"/>
              <a:t>BENEFICIO</a:t>
            </a:r>
          </a:p>
        </p:txBody>
      </p:sp>
      <p:sp>
        <p:nvSpPr>
          <p:cNvPr id="22534" name="CasellaDiTesto 11"/>
          <p:cNvSpPr txBox="1">
            <a:spLocks noChangeArrowheads="1"/>
          </p:cNvSpPr>
          <p:nvPr/>
        </p:nvSpPr>
        <p:spPr bwMode="auto">
          <a:xfrm>
            <a:off x="1039813" y="4508500"/>
            <a:ext cx="72009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it-IT" altLang="it-IT" sz="1600"/>
              <a:t>La PA è sollevata dalla necessità di costruire i tracciati 002 e 003 con notevole risparmio di tempo.</a:t>
            </a:r>
          </a:p>
        </p:txBody>
      </p:sp>
      <p:sp>
        <p:nvSpPr>
          <p:cNvPr id="13" name="Rettangolo 12"/>
          <p:cNvSpPr/>
          <p:nvPr/>
        </p:nvSpPr>
        <p:spPr>
          <a:xfrm>
            <a:off x="1692275" y="5783263"/>
            <a:ext cx="5021263" cy="339725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 sz="1600"/>
          </a:p>
        </p:txBody>
      </p:sp>
      <p:sp>
        <p:nvSpPr>
          <p:cNvPr id="22536" name="CasellaDiTesto 13"/>
          <p:cNvSpPr txBox="1">
            <a:spLocks noChangeArrowheads="1"/>
          </p:cNvSpPr>
          <p:nvPr/>
        </p:nvSpPr>
        <p:spPr bwMode="auto">
          <a:xfrm>
            <a:off x="1679575" y="5775325"/>
            <a:ext cx="50228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altLang="it-IT" sz="1600"/>
              <a:t>Comunicazione con la PCC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4" descr="sfondo_slide_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63" y="0"/>
            <a:ext cx="9144000" cy="646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sellaDiTesto 4"/>
          <p:cNvSpPr txBox="1">
            <a:spLocks noChangeArrowheads="1"/>
          </p:cNvSpPr>
          <p:nvPr/>
        </p:nvSpPr>
        <p:spPr bwMode="auto">
          <a:xfrm>
            <a:off x="250825" y="1014413"/>
            <a:ext cx="64817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it-IT" altLang="it-IT" sz="2000">
                <a:solidFill>
                  <a:srgbClr val="C00000"/>
                </a:solidFill>
              </a:rPr>
              <a:t>Fatturazione Elettronica Regione Toscana</a:t>
            </a:r>
          </a:p>
          <a:p>
            <a:pPr algn="r"/>
            <a:r>
              <a:rPr lang="it-IT" altLang="it-IT" sz="2000">
                <a:solidFill>
                  <a:srgbClr val="C00000"/>
                </a:solidFill>
              </a:rPr>
              <a:t>Servizi e Benefici</a:t>
            </a:r>
            <a:endParaRPr lang="it-IT" altLang="it-IT" sz="1400">
              <a:solidFill>
                <a:srgbClr val="C00000"/>
              </a:solidFill>
            </a:endParaRPr>
          </a:p>
        </p:txBody>
      </p:sp>
      <p:sp>
        <p:nvSpPr>
          <p:cNvPr id="23555" name="CasellaDiTesto 8"/>
          <p:cNvSpPr txBox="1">
            <a:spLocks noChangeArrowheads="1"/>
          </p:cNvSpPr>
          <p:nvPr/>
        </p:nvSpPr>
        <p:spPr bwMode="auto">
          <a:xfrm>
            <a:off x="1039813" y="2511425"/>
            <a:ext cx="72009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it-IT" altLang="it-IT" sz="1600"/>
              <a:t>Il fERT centralizza il servizio di conservazione a norma in forma standard interfacciandosi al DAX, il sistema di conservazione a norma reso disponibile da Regione Toscana.</a:t>
            </a:r>
          </a:p>
        </p:txBody>
      </p:sp>
      <p:sp>
        <p:nvSpPr>
          <p:cNvPr id="23556" name="CasellaDiTesto 9"/>
          <p:cNvSpPr txBox="1">
            <a:spLocks noChangeArrowheads="1"/>
          </p:cNvSpPr>
          <p:nvPr/>
        </p:nvSpPr>
        <p:spPr bwMode="auto">
          <a:xfrm>
            <a:off x="1033463" y="1947863"/>
            <a:ext cx="141128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altLang="it-IT" sz="1600"/>
              <a:t>SERVIZIO</a:t>
            </a:r>
          </a:p>
        </p:txBody>
      </p:sp>
      <p:sp>
        <p:nvSpPr>
          <p:cNvPr id="23557" name="CasellaDiTesto 10"/>
          <p:cNvSpPr txBox="1">
            <a:spLocks noChangeArrowheads="1"/>
          </p:cNvSpPr>
          <p:nvPr/>
        </p:nvSpPr>
        <p:spPr bwMode="auto">
          <a:xfrm>
            <a:off x="1039813" y="3894138"/>
            <a:ext cx="140493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altLang="it-IT" sz="1600"/>
              <a:t>BENEFICIO</a:t>
            </a:r>
          </a:p>
        </p:txBody>
      </p:sp>
      <p:sp>
        <p:nvSpPr>
          <p:cNvPr id="23558" name="CasellaDiTesto 11"/>
          <p:cNvSpPr txBox="1">
            <a:spLocks noChangeArrowheads="1"/>
          </p:cNvSpPr>
          <p:nvPr/>
        </p:nvSpPr>
        <p:spPr bwMode="auto">
          <a:xfrm>
            <a:off x="1039813" y="4508500"/>
            <a:ext cx="72009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it-IT" altLang="it-IT" sz="1600"/>
              <a:t>La PA può adempiere agli obblighi di conservazione a norma utilizzando lo strumento ufficiale di Regione Toscana.</a:t>
            </a:r>
          </a:p>
        </p:txBody>
      </p:sp>
      <p:sp>
        <p:nvSpPr>
          <p:cNvPr id="13" name="Rettangolo 12"/>
          <p:cNvSpPr/>
          <p:nvPr/>
        </p:nvSpPr>
        <p:spPr>
          <a:xfrm>
            <a:off x="1692275" y="5783263"/>
            <a:ext cx="5021263" cy="339725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 sz="1600"/>
          </a:p>
        </p:txBody>
      </p:sp>
      <p:sp>
        <p:nvSpPr>
          <p:cNvPr id="23560" name="CasellaDiTesto 13"/>
          <p:cNvSpPr txBox="1">
            <a:spLocks noChangeArrowheads="1"/>
          </p:cNvSpPr>
          <p:nvPr/>
        </p:nvSpPr>
        <p:spPr bwMode="auto">
          <a:xfrm>
            <a:off x="1679575" y="5775325"/>
            <a:ext cx="50228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altLang="it-IT" sz="1600"/>
              <a:t>Sistema di conservazione a norma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4" descr="sfondo_slide_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63" y="0"/>
            <a:ext cx="9144000" cy="646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sellaDiTesto 4"/>
          <p:cNvSpPr txBox="1">
            <a:spLocks noChangeArrowheads="1"/>
          </p:cNvSpPr>
          <p:nvPr/>
        </p:nvSpPr>
        <p:spPr bwMode="auto">
          <a:xfrm>
            <a:off x="250825" y="1014413"/>
            <a:ext cx="64817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it-IT" altLang="it-IT" sz="2000">
                <a:solidFill>
                  <a:srgbClr val="C00000"/>
                </a:solidFill>
              </a:rPr>
              <a:t>Fatturazione Elettronica Regione Toscana</a:t>
            </a:r>
          </a:p>
          <a:p>
            <a:pPr algn="r"/>
            <a:r>
              <a:rPr lang="it-IT" altLang="it-IT" sz="2000">
                <a:solidFill>
                  <a:srgbClr val="C00000"/>
                </a:solidFill>
              </a:rPr>
              <a:t>Servizi e Benefici</a:t>
            </a:r>
            <a:endParaRPr lang="it-IT" altLang="it-IT" sz="1400">
              <a:solidFill>
                <a:srgbClr val="C00000"/>
              </a:solidFill>
            </a:endParaRPr>
          </a:p>
        </p:txBody>
      </p:sp>
      <p:sp>
        <p:nvSpPr>
          <p:cNvPr id="24579" name="CasellaDiTesto 8"/>
          <p:cNvSpPr txBox="1">
            <a:spLocks noChangeArrowheads="1"/>
          </p:cNvSpPr>
          <p:nvPr/>
        </p:nvSpPr>
        <p:spPr bwMode="auto">
          <a:xfrm>
            <a:off x="1039813" y="2511425"/>
            <a:ext cx="72009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it-IT" altLang="it-IT" sz="1600"/>
              <a:t>Attraverso il fERT viene erogato un servizio di Help Desk rivolto agli enti e ai suoi fornitori.</a:t>
            </a:r>
          </a:p>
        </p:txBody>
      </p:sp>
      <p:sp>
        <p:nvSpPr>
          <p:cNvPr id="24580" name="CasellaDiTesto 9"/>
          <p:cNvSpPr txBox="1">
            <a:spLocks noChangeArrowheads="1"/>
          </p:cNvSpPr>
          <p:nvPr/>
        </p:nvSpPr>
        <p:spPr bwMode="auto">
          <a:xfrm>
            <a:off x="1033463" y="1947863"/>
            <a:ext cx="141128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altLang="it-IT" sz="1600"/>
              <a:t>SERVIZIO</a:t>
            </a:r>
          </a:p>
        </p:txBody>
      </p:sp>
      <p:sp>
        <p:nvSpPr>
          <p:cNvPr id="24581" name="CasellaDiTesto 10"/>
          <p:cNvSpPr txBox="1">
            <a:spLocks noChangeArrowheads="1"/>
          </p:cNvSpPr>
          <p:nvPr/>
        </p:nvSpPr>
        <p:spPr bwMode="auto">
          <a:xfrm>
            <a:off x="1039813" y="3894138"/>
            <a:ext cx="140493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altLang="it-IT" sz="1600"/>
              <a:t>BENEFICIO</a:t>
            </a:r>
          </a:p>
        </p:txBody>
      </p:sp>
      <p:sp>
        <p:nvSpPr>
          <p:cNvPr id="24582" name="CasellaDiTesto 11"/>
          <p:cNvSpPr txBox="1">
            <a:spLocks noChangeArrowheads="1"/>
          </p:cNvSpPr>
          <p:nvPr/>
        </p:nvSpPr>
        <p:spPr bwMode="auto">
          <a:xfrm>
            <a:off x="1039813" y="4508500"/>
            <a:ext cx="72009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it-IT" altLang="it-IT" sz="1600"/>
              <a:t>La PA può utilizzare il servizio in prima persona e indirizzare i propri fornitori verso il numero verde sgravandosi da tutte le richieste di chiarimento di natura tecnica, funzionale e legislativa che prevedibilmente le saranno rivolte.</a:t>
            </a:r>
          </a:p>
        </p:txBody>
      </p:sp>
      <p:sp>
        <p:nvSpPr>
          <p:cNvPr id="13" name="Rettangolo 12"/>
          <p:cNvSpPr/>
          <p:nvPr/>
        </p:nvSpPr>
        <p:spPr>
          <a:xfrm>
            <a:off x="1692275" y="5783263"/>
            <a:ext cx="5021263" cy="339725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 sz="1600"/>
          </a:p>
        </p:txBody>
      </p:sp>
      <p:sp>
        <p:nvSpPr>
          <p:cNvPr id="24584" name="CasellaDiTesto 13"/>
          <p:cNvSpPr txBox="1">
            <a:spLocks noChangeArrowheads="1"/>
          </p:cNvSpPr>
          <p:nvPr/>
        </p:nvSpPr>
        <p:spPr bwMode="auto">
          <a:xfrm>
            <a:off x="1679575" y="5775325"/>
            <a:ext cx="50228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altLang="it-IT" sz="1600"/>
              <a:t>Help Desk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Picture 4" descr="sfondo_slide_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63" y="0"/>
            <a:ext cx="9144000" cy="646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sellaDiTesto 4"/>
          <p:cNvSpPr txBox="1">
            <a:spLocks noChangeArrowheads="1"/>
          </p:cNvSpPr>
          <p:nvPr/>
        </p:nvSpPr>
        <p:spPr bwMode="auto">
          <a:xfrm>
            <a:off x="250825" y="1014413"/>
            <a:ext cx="64817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it-IT" altLang="it-IT" sz="2000">
                <a:solidFill>
                  <a:srgbClr val="C00000"/>
                </a:solidFill>
              </a:rPr>
              <a:t>Fatturazione Elettronica Regione Toscana</a:t>
            </a:r>
          </a:p>
          <a:p>
            <a:pPr algn="r"/>
            <a:r>
              <a:rPr lang="it-IT" altLang="it-IT" sz="2000">
                <a:solidFill>
                  <a:srgbClr val="C00000"/>
                </a:solidFill>
              </a:rPr>
              <a:t>Servizi e Benefici</a:t>
            </a:r>
            <a:endParaRPr lang="it-IT" altLang="it-IT" sz="1400">
              <a:solidFill>
                <a:srgbClr val="C00000"/>
              </a:solidFill>
            </a:endParaRPr>
          </a:p>
        </p:txBody>
      </p:sp>
      <p:sp>
        <p:nvSpPr>
          <p:cNvPr id="25603" name="CasellaDiTesto 8"/>
          <p:cNvSpPr txBox="1">
            <a:spLocks noChangeArrowheads="1"/>
          </p:cNvSpPr>
          <p:nvPr/>
        </p:nvSpPr>
        <p:spPr bwMode="auto">
          <a:xfrm>
            <a:off x="1039813" y="2511425"/>
            <a:ext cx="72009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it-IT" altLang="it-IT" sz="1600"/>
              <a:t>Il fERT offre funzionalità centralizzate per la certificazione degli IBAN dei fornitori.</a:t>
            </a:r>
          </a:p>
        </p:txBody>
      </p:sp>
      <p:sp>
        <p:nvSpPr>
          <p:cNvPr id="25604" name="CasellaDiTesto 9"/>
          <p:cNvSpPr txBox="1">
            <a:spLocks noChangeArrowheads="1"/>
          </p:cNvSpPr>
          <p:nvPr/>
        </p:nvSpPr>
        <p:spPr bwMode="auto">
          <a:xfrm>
            <a:off x="1033463" y="1947863"/>
            <a:ext cx="141128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altLang="it-IT" sz="1600"/>
              <a:t>SERVIZIO</a:t>
            </a:r>
          </a:p>
        </p:txBody>
      </p:sp>
      <p:sp>
        <p:nvSpPr>
          <p:cNvPr id="25605" name="CasellaDiTesto 10"/>
          <p:cNvSpPr txBox="1">
            <a:spLocks noChangeArrowheads="1"/>
          </p:cNvSpPr>
          <p:nvPr/>
        </p:nvSpPr>
        <p:spPr bwMode="auto">
          <a:xfrm>
            <a:off x="1039813" y="3894138"/>
            <a:ext cx="140493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altLang="it-IT" sz="1600"/>
              <a:t>BENEFICIO</a:t>
            </a:r>
          </a:p>
        </p:txBody>
      </p:sp>
      <p:sp>
        <p:nvSpPr>
          <p:cNvPr id="25606" name="CasellaDiTesto 11"/>
          <p:cNvSpPr txBox="1">
            <a:spLocks noChangeArrowheads="1"/>
          </p:cNvSpPr>
          <p:nvPr/>
        </p:nvSpPr>
        <p:spPr bwMode="auto">
          <a:xfrm>
            <a:off x="1039813" y="4508500"/>
            <a:ext cx="72009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it-IT" altLang="it-IT" sz="1600"/>
              <a:t>Tutti gli IBAN disponibili alla PA sono certificati in ottemperanza alla normativa sulla trasparenza dei flussi finanziari.</a:t>
            </a:r>
          </a:p>
        </p:txBody>
      </p:sp>
      <p:sp>
        <p:nvSpPr>
          <p:cNvPr id="13" name="Rettangolo 12"/>
          <p:cNvSpPr/>
          <p:nvPr/>
        </p:nvSpPr>
        <p:spPr>
          <a:xfrm>
            <a:off x="1692275" y="5783263"/>
            <a:ext cx="5021263" cy="339725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 sz="1600"/>
          </a:p>
        </p:txBody>
      </p:sp>
      <p:sp>
        <p:nvSpPr>
          <p:cNvPr id="25608" name="CasellaDiTesto 13"/>
          <p:cNvSpPr txBox="1">
            <a:spLocks noChangeArrowheads="1"/>
          </p:cNvSpPr>
          <p:nvPr/>
        </p:nvSpPr>
        <p:spPr bwMode="auto">
          <a:xfrm>
            <a:off x="1679575" y="5775325"/>
            <a:ext cx="50228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altLang="it-IT" sz="1600"/>
              <a:t>Certificazione degli IBAN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Picture 4" descr="sfondo_slide_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63" y="0"/>
            <a:ext cx="9144000" cy="646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sellaDiTesto 4"/>
          <p:cNvSpPr txBox="1">
            <a:spLocks noChangeArrowheads="1"/>
          </p:cNvSpPr>
          <p:nvPr/>
        </p:nvSpPr>
        <p:spPr bwMode="auto">
          <a:xfrm>
            <a:off x="250825" y="1014413"/>
            <a:ext cx="64817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it-IT" altLang="it-IT" sz="2000">
                <a:solidFill>
                  <a:srgbClr val="C00000"/>
                </a:solidFill>
              </a:rPr>
              <a:t>Fatturazione Elettronica Regione Toscana</a:t>
            </a:r>
          </a:p>
          <a:p>
            <a:pPr algn="r"/>
            <a:r>
              <a:rPr lang="it-IT" altLang="it-IT" sz="2000">
                <a:solidFill>
                  <a:srgbClr val="C00000"/>
                </a:solidFill>
              </a:rPr>
              <a:t>Servizi e Benefici</a:t>
            </a:r>
            <a:endParaRPr lang="it-IT" altLang="it-IT" sz="1400">
              <a:solidFill>
                <a:srgbClr val="C00000"/>
              </a:solidFill>
            </a:endParaRPr>
          </a:p>
        </p:txBody>
      </p:sp>
      <p:sp>
        <p:nvSpPr>
          <p:cNvPr id="26627" name="CasellaDiTesto 8"/>
          <p:cNvSpPr txBox="1">
            <a:spLocks noChangeArrowheads="1"/>
          </p:cNvSpPr>
          <p:nvPr/>
        </p:nvSpPr>
        <p:spPr bwMode="auto">
          <a:xfrm>
            <a:off x="1039813" y="2511425"/>
            <a:ext cx="72009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it-IT" altLang="it-IT" sz="1600"/>
              <a:t>Il fERT offre un forum moderato in cui le PA e i fornitori possono scambiarsi esperienze e condividere informazioni.</a:t>
            </a:r>
          </a:p>
        </p:txBody>
      </p:sp>
      <p:sp>
        <p:nvSpPr>
          <p:cNvPr id="26628" name="CasellaDiTesto 9"/>
          <p:cNvSpPr txBox="1">
            <a:spLocks noChangeArrowheads="1"/>
          </p:cNvSpPr>
          <p:nvPr/>
        </p:nvSpPr>
        <p:spPr bwMode="auto">
          <a:xfrm>
            <a:off x="1033463" y="1947863"/>
            <a:ext cx="141128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altLang="it-IT" sz="1600"/>
              <a:t>SERVIZIO</a:t>
            </a:r>
          </a:p>
        </p:txBody>
      </p:sp>
      <p:sp>
        <p:nvSpPr>
          <p:cNvPr id="26629" name="CasellaDiTesto 10"/>
          <p:cNvSpPr txBox="1">
            <a:spLocks noChangeArrowheads="1"/>
          </p:cNvSpPr>
          <p:nvPr/>
        </p:nvSpPr>
        <p:spPr bwMode="auto">
          <a:xfrm>
            <a:off x="1039813" y="3894138"/>
            <a:ext cx="140493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altLang="it-IT" sz="1600"/>
              <a:t>BENEFICIO</a:t>
            </a:r>
          </a:p>
        </p:txBody>
      </p:sp>
      <p:sp>
        <p:nvSpPr>
          <p:cNvPr id="26630" name="CasellaDiTesto 11"/>
          <p:cNvSpPr txBox="1">
            <a:spLocks noChangeArrowheads="1"/>
          </p:cNvSpPr>
          <p:nvPr/>
        </p:nvSpPr>
        <p:spPr bwMode="auto">
          <a:xfrm>
            <a:off x="1039813" y="4508500"/>
            <a:ext cx="72009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it-IT" altLang="it-IT" sz="1600"/>
              <a:t>Il problema di una PA è spesso un problema anche per altre PA. La condivisione delle informazioni può essere uno strumento decisivo per la rapidità nel trovare soluzioni.</a:t>
            </a:r>
          </a:p>
        </p:txBody>
      </p:sp>
      <p:sp>
        <p:nvSpPr>
          <p:cNvPr id="13" name="Rettangolo 12"/>
          <p:cNvSpPr/>
          <p:nvPr/>
        </p:nvSpPr>
        <p:spPr>
          <a:xfrm>
            <a:off x="1692275" y="5783263"/>
            <a:ext cx="5021263" cy="339725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 sz="1600"/>
          </a:p>
        </p:txBody>
      </p:sp>
      <p:sp>
        <p:nvSpPr>
          <p:cNvPr id="26632" name="CasellaDiTesto 13"/>
          <p:cNvSpPr txBox="1">
            <a:spLocks noChangeArrowheads="1"/>
          </p:cNvSpPr>
          <p:nvPr/>
        </p:nvSpPr>
        <p:spPr bwMode="auto">
          <a:xfrm>
            <a:off x="1679575" y="5775325"/>
            <a:ext cx="50228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altLang="it-IT" sz="1600"/>
              <a:t>Forum moderato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Picture 4" descr="sfondo_slide_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63" y="0"/>
            <a:ext cx="9144000" cy="646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sellaDiTesto 4"/>
          <p:cNvSpPr txBox="1">
            <a:spLocks noChangeArrowheads="1"/>
          </p:cNvSpPr>
          <p:nvPr/>
        </p:nvSpPr>
        <p:spPr bwMode="auto">
          <a:xfrm>
            <a:off x="250825" y="1014413"/>
            <a:ext cx="64817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it-IT" altLang="it-IT" sz="2000">
                <a:solidFill>
                  <a:srgbClr val="C00000"/>
                </a:solidFill>
              </a:rPr>
              <a:t>Fatturazione Elettronica Regione Toscana</a:t>
            </a:r>
          </a:p>
          <a:p>
            <a:pPr algn="r"/>
            <a:r>
              <a:rPr lang="it-IT" altLang="it-IT" sz="2000">
                <a:solidFill>
                  <a:srgbClr val="C00000"/>
                </a:solidFill>
              </a:rPr>
              <a:t>Servizi e Benefici</a:t>
            </a:r>
            <a:endParaRPr lang="it-IT" altLang="it-IT" sz="1400">
              <a:solidFill>
                <a:srgbClr val="C00000"/>
              </a:solidFill>
            </a:endParaRPr>
          </a:p>
        </p:txBody>
      </p:sp>
      <p:sp>
        <p:nvSpPr>
          <p:cNvPr id="27651" name="CasellaDiTesto 8"/>
          <p:cNvSpPr txBox="1">
            <a:spLocks noChangeArrowheads="1"/>
          </p:cNvSpPr>
          <p:nvPr/>
        </p:nvSpPr>
        <p:spPr bwMode="auto">
          <a:xfrm>
            <a:off x="1039813" y="2511425"/>
            <a:ext cx="72009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it-IT" altLang="it-IT" sz="1600"/>
              <a:t>Il fERT integra un potente strumento di business intelligence attraverso il quale vengono costruiti una serie di report standard e un insieme di report ad hoc.</a:t>
            </a:r>
          </a:p>
        </p:txBody>
      </p:sp>
      <p:sp>
        <p:nvSpPr>
          <p:cNvPr id="27652" name="CasellaDiTesto 9"/>
          <p:cNvSpPr txBox="1">
            <a:spLocks noChangeArrowheads="1"/>
          </p:cNvSpPr>
          <p:nvPr/>
        </p:nvSpPr>
        <p:spPr bwMode="auto">
          <a:xfrm>
            <a:off x="1033463" y="1947863"/>
            <a:ext cx="141128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altLang="it-IT" sz="1600"/>
              <a:t>SERVIZIO</a:t>
            </a:r>
          </a:p>
        </p:txBody>
      </p:sp>
      <p:sp>
        <p:nvSpPr>
          <p:cNvPr id="27653" name="CasellaDiTesto 10"/>
          <p:cNvSpPr txBox="1">
            <a:spLocks noChangeArrowheads="1"/>
          </p:cNvSpPr>
          <p:nvPr/>
        </p:nvSpPr>
        <p:spPr bwMode="auto">
          <a:xfrm>
            <a:off x="1039813" y="3894138"/>
            <a:ext cx="140493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altLang="it-IT" sz="1600"/>
              <a:t>BENEFICIO</a:t>
            </a:r>
          </a:p>
        </p:txBody>
      </p:sp>
      <p:sp>
        <p:nvSpPr>
          <p:cNvPr id="27654" name="CasellaDiTesto 11"/>
          <p:cNvSpPr txBox="1">
            <a:spLocks noChangeArrowheads="1"/>
          </p:cNvSpPr>
          <p:nvPr/>
        </p:nvSpPr>
        <p:spPr bwMode="auto">
          <a:xfrm>
            <a:off x="1039813" y="4508500"/>
            <a:ext cx="72009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it-IT" altLang="it-IT" sz="1600"/>
              <a:t>La PA può richiedere la costruzione di un sistema di reportistica a supporto all’analisi delle informazioni di fatturazione ricavabili dalle fatture ricevute e trasmesse (ad esempio: report con indice di tempestività).</a:t>
            </a:r>
          </a:p>
        </p:txBody>
      </p:sp>
      <p:sp>
        <p:nvSpPr>
          <p:cNvPr id="13" name="Rettangolo 12"/>
          <p:cNvSpPr/>
          <p:nvPr/>
        </p:nvSpPr>
        <p:spPr>
          <a:xfrm>
            <a:off x="1692275" y="5783263"/>
            <a:ext cx="5021263" cy="339725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 sz="1600"/>
          </a:p>
        </p:txBody>
      </p:sp>
      <p:sp>
        <p:nvSpPr>
          <p:cNvPr id="27656" name="CasellaDiTesto 13"/>
          <p:cNvSpPr txBox="1">
            <a:spLocks noChangeArrowheads="1"/>
          </p:cNvSpPr>
          <p:nvPr/>
        </p:nvSpPr>
        <p:spPr bwMode="auto">
          <a:xfrm>
            <a:off x="1679575" y="5775325"/>
            <a:ext cx="50228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altLang="it-IT" sz="1600"/>
              <a:t>Reportistica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Picture 4" descr="sfondo_slide_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44450"/>
            <a:ext cx="9144000" cy="646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sellaDiTesto 4"/>
          <p:cNvSpPr txBox="1">
            <a:spLocks noChangeArrowheads="1"/>
          </p:cNvSpPr>
          <p:nvPr/>
        </p:nvSpPr>
        <p:spPr bwMode="auto">
          <a:xfrm>
            <a:off x="250825" y="1014413"/>
            <a:ext cx="64817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it-IT" altLang="it-IT" sz="2000">
                <a:solidFill>
                  <a:srgbClr val="C00000"/>
                </a:solidFill>
              </a:rPr>
              <a:t>Modalità di adesione alla piattaforma</a:t>
            </a:r>
            <a:endParaRPr lang="it-IT" altLang="it-IT" sz="1400">
              <a:solidFill>
                <a:srgbClr val="C00000"/>
              </a:solidFill>
            </a:endParaRPr>
          </a:p>
        </p:txBody>
      </p:sp>
      <p:sp>
        <p:nvSpPr>
          <p:cNvPr id="21" name="Round Same Side Corner Rectangle 16"/>
          <p:cNvSpPr/>
          <p:nvPr/>
        </p:nvSpPr>
        <p:spPr>
          <a:xfrm>
            <a:off x="684213" y="2130425"/>
            <a:ext cx="3167062" cy="815975"/>
          </a:xfrm>
          <a:prstGeom prst="round2SameRect">
            <a:avLst>
              <a:gd name="adj1" fmla="val 16667"/>
              <a:gd name="adj2" fmla="val 0"/>
            </a:avLst>
          </a:prstGeom>
          <a:solidFill>
            <a:schemeClr val="tx2"/>
          </a:solidFill>
          <a:ln w="28575">
            <a:solidFill>
              <a:schemeClr val="bg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anchor="ctr"/>
          <a:lstStyle/>
          <a:p>
            <a:pPr algn="ctr">
              <a:lnSpc>
                <a:spcPts val="1300"/>
              </a:lnSpc>
              <a:defRPr/>
            </a:pPr>
            <a:r>
              <a:rPr lang="en-US" sz="1400" b="1" dirty="0" err="1">
                <a:solidFill>
                  <a:srgbClr val="FFFFFF"/>
                </a:solidFill>
              </a:rPr>
              <a:t>Procedura</a:t>
            </a:r>
            <a:r>
              <a:rPr lang="en-US" sz="1400" b="1" dirty="0">
                <a:solidFill>
                  <a:srgbClr val="FFFFFF"/>
                </a:solidFill>
              </a:rPr>
              <a:t> di </a:t>
            </a:r>
            <a:r>
              <a:rPr lang="en-US" sz="1400" b="1" dirty="0" err="1">
                <a:solidFill>
                  <a:srgbClr val="FFFFFF"/>
                </a:solidFill>
              </a:rPr>
              <a:t>adesione</a:t>
            </a:r>
            <a:r>
              <a:rPr lang="en-US" sz="1400" b="1" dirty="0">
                <a:solidFill>
                  <a:srgbClr val="FFFFFF"/>
                </a:solidFill>
              </a:rPr>
              <a:t> </a:t>
            </a:r>
            <a:r>
              <a:rPr lang="en-US" sz="1400" b="1" dirty="0" err="1">
                <a:solidFill>
                  <a:srgbClr val="FFFFFF"/>
                </a:solidFill>
              </a:rPr>
              <a:t>della</a:t>
            </a:r>
            <a:r>
              <a:rPr lang="en-US" sz="1400" b="1" dirty="0">
                <a:solidFill>
                  <a:srgbClr val="FFFFFF"/>
                </a:solidFill>
              </a:rPr>
              <a:t> PA</a:t>
            </a:r>
          </a:p>
        </p:txBody>
      </p:sp>
      <p:sp>
        <p:nvSpPr>
          <p:cNvPr id="22" name="Round Same Side Corner Rectangle 17"/>
          <p:cNvSpPr/>
          <p:nvPr/>
        </p:nvSpPr>
        <p:spPr>
          <a:xfrm>
            <a:off x="4932363" y="2130425"/>
            <a:ext cx="3240087" cy="815975"/>
          </a:xfrm>
          <a:prstGeom prst="round2SameRect">
            <a:avLst>
              <a:gd name="adj1" fmla="val 16667"/>
              <a:gd name="adj2" fmla="val 0"/>
            </a:avLst>
          </a:prstGeom>
          <a:solidFill>
            <a:schemeClr val="tx2"/>
          </a:solidFill>
          <a:ln w="28575">
            <a:solidFill>
              <a:schemeClr val="bg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anchor="ctr"/>
          <a:lstStyle/>
          <a:p>
            <a:pPr algn="ctr">
              <a:lnSpc>
                <a:spcPts val="1300"/>
              </a:lnSpc>
              <a:defRPr/>
            </a:pPr>
            <a:r>
              <a:rPr lang="en-US" sz="1400" b="1" dirty="0" err="1">
                <a:solidFill>
                  <a:srgbClr val="FFFFFF"/>
                </a:solidFill>
              </a:rPr>
              <a:t>Procedura</a:t>
            </a:r>
            <a:r>
              <a:rPr lang="en-US" sz="1400" b="1" dirty="0">
                <a:solidFill>
                  <a:srgbClr val="FFFFFF"/>
                </a:solidFill>
              </a:rPr>
              <a:t> di </a:t>
            </a:r>
            <a:r>
              <a:rPr lang="en-US" sz="1400" b="1" dirty="0" err="1">
                <a:solidFill>
                  <a:srgbClr val="FFFFFF"/>
                </a:solidFill>
              </a:rPr>
              <a:t>adesione</a:t>
            </a:r>
            <a:r>
              <a:rPr lang="en-US" sz="1400" b="1" dirty="0">
                <a:solidFill>
                  <a:srgbClr val="FFFFFF"/>
                </a:solidFill>
              </a:rPr>
              <a:t> del </a:t>
            </a:r>
            <a:r>
              <a:rPr lang="en-US" sz="1400" b="1" dirty="0" err="1">
                <a:solidFill>
                  <a:srgbClr val="FFFFFF"/>
                </a:solidFill>
              </a:rPr>
              <a:t>Fornitore</a:t>
            </a: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23" name="Rectangle 5"/>
          <p:cNvSpPr/>
          <p:nvPr/>
        </p:nvSpPr>
        <p:spPr>
          <a:xfrm>
            <a:off x="4932040" y="3082118"/>
            <a:ext cx="3240360" cy="2707176"/>
          </a:xfrm>
          <a:prstGeom prst="rect">
            <a:avLst/>
          </a:prstGeom>
          <a:noFill/>
          <a:ln w="44450">
            <a:noFill/>
            <a:miter lim="800000"/>
          </a:ln>
          <a:scene3d>
            <a:camera prst="orthographicFront"/>
            <a:lightRig rig="threePt" dir="t"/>
          </a:scene3d>
          <a:sp3d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/>
          <a:lstStyle/>
          <a:p>
            <a:pPr marL="228600" indent="-228600">
              <a:lnSpc>
                <a:spcPct val="150000"/>
              </a:lnSpc>
              <a:buFontTx/>
              <a:buAutoNum type="arabicPeriod"/>
              <a:defRPr/>
            </a:pPr>
            <a:r>
              <a:rPr lang="it-IT" sz="1200" dirty="0">
                <a:solidFill>
                  <a:srgbClr val="002060"/>
                </a:solidFill>
                <a:cs typeface="Arial" pitchFamily="34" charset="0"/>
              </a:rPr>
              <a:t>Registrazione dell’utente sul portale https://</a:t>
            </a:r>
            <a:r>
              <a:rPr lang="it-IT" sz="1200" dirty="0">
                <a:solidFill>
                  <a:srgbClr val="002060"/>
                </a:solidFill>
                <a:cs typeface="Arial" pitchFamily="34" charset="0"/>
                <a:hlinkClick r:id="rId3"/>
              </a:rPr>
              <a:t>fert.regione.toscana.it</a:t>
            </a:r>
            <a:endParaRPr lang="it-IT" sz="1200" dirty="0">
              <a:solidFill>
                <a:srgbClr val="002060"/>
              </a:solidFill>
              <a:cs typeface="Arial" pitchFamily="34" charset="0"/>
            </a:endParaRPr>
          </a:p>
          <a:p>
            <a:pPr marL="228600" indent="-228600">
              <a:lnSpc>
                <a:spcPct val="150000"/>
              </a:lnSpc>
              <a:buFontTx/>
              <a:buAutoNum type="arabicPeriod"/>
              <a:defRPr/>
            </a:pPr>
            <a:r>
              <a:rPr lang="it-IT" sz="1200" dirty="0">
                <a:solidFill>
                  <a:srgbClr val="002060"/>
                </a:solidFill>
                <a:cs typeface="Arial" pitchFamily="34" charset="0"/>
              </a:rPr>
              <a:t>Sottoscrizione Accordo di Servizio Fornitore/PA</a:t>
            </a:r>
          </a:p>
        </p:txBody>
      </p:sp>
      <p:sp>
        <p:nvSpPr>
          <p:cNvPr id="24" name="Rectangle 5"/>
          <p:cNvSpPr/>
          <p:nvPr/>
        </p:nvSpPr>
        <p:spPr>
          <a:xfrm>
            <a:off x="683568" y="3082118"/>
            <a:ext cx="3168352" cy="2707176"/>
          </a:xfrm>
          <a:prstGeom prst="rect">
            <a:avLst/>
          </a:prstGeom>
          <a:noFill/>
          <a:ln w="44450">
            <a:noFill/>
            <a:miter lim="800000"/>
          </a:ln>
          <a:scene3d>
            <a:camera prst="orthographicFront"/>
            <a:lightRig rig="threePt" dir="t"/>
          </a:scene3d>
          <a:sp3d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/>
          <a:lstStyle/>
          <a:p>
            <a:pPr marL="228600" indent="-228600" algn="just">
              <a:lnSpc>
                <a:spcPct val="150000"/>
              </a:lnSpc>
              <a:buFontTx/>
              <a:buAutoNum type="arabicPeriod"/>
              <a:defRPr/>
            </a:pPr>
            <a:r>
              <a:rPr lang="it-IT" sz="1200" dirty="0">
                <a:solidFill>
                  <a:srgbClr val="002060"/>
                </a:solidFill>
                <a:cs typeface="Arial" pitchFamily="34" charset="0"/>
              </a:rPr>
              <a:t>Definizione dell’Accordo di Servizio</a:t>
            </a:r>
          </a:p>
          <a:p>
            <a:pPr marL="228600" indent="-228600" algn="just">
              <a:lnSpc>
                <a:spcPct val="150000"/>
              </a:lnSpc>
              <a:buFontTx/>
              <a:buAutoNum type="arabicPeriod"/>
              <a:defRPr/>
            </a:pPr>
            <a:r>
              <a:rPr lang="it-IT" sz="1200" dirty="0">
                <a:solidFill>
                  <a:srgbClr val="002060"/>
                </a:solidFill>
                <a:cs typeface="Arial" pitchFamily="34" charset="0"/>
              </a:rPr>
              <a:t>Decisione delle modalità di integrazione:</a:t>
            </a:r>
          </a:p>
          <a:p>
            <a:pPr marL="742950" lvl="1" indent="-28575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it-IT" sz="1200" dirty="0">
                <a:solidFill>
                  <a:srgbClr val="002060"/>
                </a:solidFill>
                <a:cs typeface="Arial" pitchFamily="34" charset="0"/>
              </a:rPr>
              <a:t>WEB</a:t>
            </a:r>
          </a:p>
          <a:p>
            <a:pPr marL="742950" lvl="1" indent="-28575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it-IT" sz="1200" dirty="0">
                <a:solidFill>
                  <a:srgbClr val="002060"/>
                </a:solidFill>
                <a:cs typeface="Arial" pitchFamily="34" charset="0"/>
              </a:rPr>
              <a:t>Integrazione applicativa</a:t>
            </a:r>
          </a:p>
          <a:p>
            <a:pPr marL="228600" indent="-228600" algn="just">
              <a:lnSpc>
                <a:spcPct val="150000"/>
              </a:lnSpc>
              <a:buFontTx/>
              <a:buAutoNum type="arabicPeriod"/>
              <a:defRPr/>
            </a:pPr>
            <a:r>
              <a:rPr lang="it-IT" sz="1200" dirty="0">
                <a:solidFill>
                  <a:srgbClr val="002060"/>
                </a:solidFill>
                <a:cs typeface="Arial" pitchFamily="34" charset="0"/>
              </a:rPr>
              <a:t>Compilazione dell’Accordo di Adesione con i dati anagrafici della PA</a:t>
            </a:r>
          </a:p>
          <a:p>
            <a:pPr marL="228600" indent="-228600" algn="just">
              <a:lnSpc>
                <a:spcPct val="150000"/>
              </a:lnSpc>
              <a:buFontTx/>
              <a:buAutoNum type="arabicPeriod"/>
              <a:defRPr/>
            </a:pPr>
            <a:r>
              <a:rPr lang="it-IT" sz="1200" dirty="0">
                <a:solidFill>
                  <a:srgbClr val="002060"/>
                </a:solidFill>
                <a:cs typeface="Arial" pitchFamily="34" charset="0"/>
              </a:rPr>
              <a:t>Comunicazione a SDI di avvalersi dell’intermediazione del </a:t>
            </a:r>
            <a:r>
              <a:rPr lang="it-IT" sz="1200" dirty="0" err="1">
                <a:solidFill>
                  <a:srgbClr val="002060"/>
                </a:solidFill>
                <a:cs typeface="Arial" pitchFamily="34" charset="0"/>
              </a:rPr>
              <a:t>fERT</a:t>
            </a:r>
            <a:endParaRPr lang="it-IT" sz="1200" dirty="0">
              <a:solidFill>
                <a:srgbClr val="002060"/>
              </a:solidFill>
              <a:cs typeface="Arial" pitchFamily="34" charset="0"/>
            </a:endParaRPr>
          </a:p>
          <a:p>
            <a:pPr marL="228600" indent="-228600" algn="just">
              <a:lnSpc>
                <a:spcPct val="150000"/>
              </a:lnSpc>
              <a:buFontTx/>
              <a:buAutoNum type="arabicPeriod"/>
              <a:defRPr/>
            </a:pPr>
            <a:r>
              <a:rPr lang="it-IT" sz="1200" dirty="0">
                <a:solidFill>
                  <a:srgbClr val="002060"/>
                </a:solidFill>
                <a:cs typeface="Arial" pitchFamily="34" charset="0"/>
              </a:rPr>
              <a:t>Eventuali test di integrazione applicativa</a:t>
            </a:r>
          </a:p>
          <a:p>
            <a:pPr>
              <a:lnSpc>
                <a:spcPct val="150000"/>
              </a:lnSpc>
              <a:defRPr/>
            </a:pPr>
            <a:endParaRPr lang="it-IT" sz="1400" dirty="0">
              <a:solidFill>
                <a:srgbClr val="002060"/>
              </a:solidFill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Picture 4" descr="sfondo_slide_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44450"/>
            <a:ext cx="9144000" cy="646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sellaDiTesto 4"/>
          <p:cNvSpPr txBox="1">
            <a:spLocks noChangeArrowheads="1"/>
          </p:cNvSpPr>
          <p:nvPr/>
        </p:nvSpPr>
        <p:spPr bwMode="auto">
          <a:xfrm>
            <a:off x="250825" y="1014413"/>
            <a:ext cx="64817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it-IT" altLang="it-IT" sz="2000">
                <a:solidFill>
                  <a:srgbClr val="C00000"/>
                </a:solidFill>
              </a:rPr>
              <a:t>Documentazione tecnica</a:t>
            </a:r>
            <a:endParaRPr lang="it-IT" altLang="it-IT" sz="1400">
              <a:solidFill>
                <a:srgbClr val="C00000"/>
              </a:solidFill>
            </a:endParaRPr>
          </a:p>
        </p:txBody>
      </p:sp>
      <p:sp>
        <p:nvSpPr>
          <p:cNvPr id="19" name="Sottotitolo 2"/>
          <p:cNvSpPr>
            <a:spLocks noGrp="1"/>
          </p:cNvSpPr>
          <p:nvPr>
            <p:ph type="subTitle" idx="1"/>
          </p:nvPr>
        </p:nvSpPr>
        <p:spPr>
          <a:xfrm>
            <a:off x="417513" y="1773238"/>
            <a:ext cx="6315075" cy="3816350"/>
          </a:xfrm>
        </p:spPr>
        <p:txBody>
          <a:bodyPr>
            <a:normAutofit/>
          </a:bodyPr>
          <a:lstStyle/>
          <a:p>
            <a:pPr algn="l" eaLnBrk="1" hangingPunct="1">
              <a:defRPr/>
            </a:pPr>
            <a:r>
              <a:rPr lang="it-IT" sz="1600" dirty="0" smtClean="0"/>
              <a:t>Sul sito </a:t>
            </a:r>
            <a:r>
              <a:rPr lang="it-IT" sz="1600" dirty="0" err="1" smtClean="0"/>
              <a:t>e.Toscana</a:t>
            </a:r>
            <a:r>
              <a:rPr lang="it-IT" sz="1600" dirty="0" smtClean="0"/>
              <a:t> Compliance</a:t>
            </a:r>
          </a:p>
          <a:p>
            <a:pPr algn="l" eaLnBrk="1" hangingPunct="1">
              <a:defRPr/>
            </a:pPr>
            <a:r>
              <a:rPr lang="it-IT" sz="1600" dirty="0" smtClean="0">
                <a:hlinkClick r:id="rId3"/>
              </a:rPr>
              <a:t>http://web.rete.toscana.it/eCompliance</a:t>
            </a:r>
            <a:endParaRPr lang="it-IT" sz="1600" dirty="0" smtClean="0"/>
          </a:p>
          <a:p>
            <a:pPr algn="l" eaLnBrk="1" hangingPunct="1">
              <a:defRPr/>
            </a:pPr>
            <a:r>
              <a:rPr lang="it-IT" sz="1600" dirty="0" smtClean="0"/>
              <a:t>Si trova la documentazione per l’implementazione delle interfacce in Cooperazione Applicativa (RFC 241) :</a:t>
            </a:r>
          </a:p>
          <a:p>
            <a:pPr marL="457200" indent="-457200" algn="l" eaLnBrk="1" hangingPunct="1">
              <a:buFont typeface="Arial" panose="020B0604020202020204" pitchFamily="34" charset="0"/>
              <a:buChar char="•"/>
              <a:defRPr/>
            </a:pPr>
            <a:r>
              <a:rPr lang="it-IT" sz="1600" dirty="0" smtClean="0"/>
              <a:t>Documento d’Analisi</a:t>
            </a:r>
          </a:p>
          <a:p>
            <a:pPr marL="457200" indent="-457200" algn="l" eaLnBrk="1" hangingPunct="1">
              <a:buFont typeface="Arial" panose="020B0604020202020204" pitchFamily="34" charset="0"/>
              <a:buChar char="•"/>
              <a:defRPr/>
            </a:pPr>
            <a:r>
              <a:rPr lang="it-IT" sz="1600" dirty="0" smtClean="0"/>
              <a:t>WSDL</a:t>
            </a:r>
          </a:p>
          <a:p>
            <a:pPr marL="457200" indent="-457200" algn="l" eaLnBrk="1" hangingPunct="1">
              <a:buFont typeface="Arial" panose="020B0604020202020204" pitchFamily="34" charset="0"/>
              <a:buChar char="•"/>
              <a:defRPr/>
            </a:pPr>
            <a:r>
              <a:rPr lang="it-IT" sz="1600" dirty="0" smtClean="0"/>
              <a:t>Schema XSD</a:t>
            </a:r>
          </a:p>
          <a:p>
            <a:pPr marL="457200" indent="-457200" algn="l" eaLnBrk="1" hangingPunct="1">
              <a:buFont typeface="Arial" panose="020B0604020202020204" pitchFamily="34" charset="0"/>
              <a:buChar char="•"/>
              <a:defRPr/>
            </a:pPr>
            <a:r>
              <a:rPr lang="it-IT" sz="1600" dirty="0" smtClean="0"/>
              <a:t>Esempi</a:t>
            </a:r>
          </a:p>
          <a:p>
            <a:pPr algn="l" eaLnBrk="1" hangingPunct="1">
              <a:defRPr/>
            </a:pPr>
            <a:endParaRPr lang="it-IT" sz="1600" dirty="0"/>
          </a:p>
          <a:p>
            <a:pPr algn="l" eaLnBrk="1" hangingPunct="1">
              <a:defRPr/>
            </a:pPr>
            <a:r>
              <a:rPr lang="it-IT" sz="1600" dirty="0" smtClean="0"/>
              <a:t>info : Centro Tecnico eToscana Compliance e.compliance@regione.toscana.it</a:t>
            </a:r>
          </a:p>
        </p:txBody>
      </p:sp>
      <p:pic>
        <p:nvPicPr>
          <p:cNvPr id="29700" name="Immagine 19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64125" y="3213100"/>
            <a:ext cx="1641475" cy="203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1" name="Picture 4" descr="sfondo_slide_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45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4" descr="sfondo_slide_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46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ttangolo 6"/>
          <p:cNvSpPr>
            <a:spLocks noChangeArrowheads="1"/>
          </p:cNvSpPr>
          <p:nvPr/>
        </p:nvSpPr>
        <p:spPr bwMode="auto">
          <a:xfrm>
            <a:off x="0" y="6215063"/>
            <a:ext cx="2071688" cy="642937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it-IT"/>
              <a:t>11/03/2015</a:t>
            </a:r>
          </a:p>
          <a:p>
            <a:pPr algn="ctr"/>
            <a:r>
              <a:rPr lang="it-IT"/>
              <a:t>3.0</a:t>
            </a:r>
          </a:p>
        </p:txBody>
      </p:sp>
      <p:sp>
        <p:nvSpPr>
          <p:cNvPr id="14341" name="CasellaDiTesto 8"/>
          <p:cNvSpPr txBox="1">
            <a:spLocks noChangeArrowheads="1"/>
          </p:cNvSpPr>
          <p:nvPr/>
        </p:nvSpPr>
        <p:spPr bwMode="auto">
          <a:xfrm>
            <a:off x="1403350" y="1844675"/>
            <a:ext cx="7072313" cy="125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altLang="it-IT" sz="4800" b="1">
                <a:solidFill>
                  <a:srgbClr val="002060"/>
                </a:solidFill>
                <a:latin typeface="Britannic Bold" pitchFamily="34" charset="0"/>
              </a:rPr>
              <a:t>FERT</a:t>
            </a:r>
          </a:p>
          <a:p>
            <a:r>
              <a:rPr lang="it-IT" altLang="it-IT" sz="2800">
                <a:solidFill>
                  <a:srgbClr val="002060"/>
                </a:solidFill>
              </a:rPr>
              <a:t>Fatturazione  Elettronica Regione Toscana</a:t>
            </a:r>
          </a:p>
        </p:txBody>
      </p:sp>
      <p:sp>
        <p:nvSpPr>
          <p:cNvPr id="10" name="Rettangolo 9"/>
          <p:cNvSpPr/>
          <p:nvPr/>
        </p:nvSpPr>
        <p:spPr>
          <a:xfrm>
            <a:off x="2071688" y="3357563"/>
            <a:ext cx="214312" cy="21431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 dirty="0"/>
          </a:p>
        </p:txBody>
      </p:sp>
      <p:sp>
        <p:nvSpPr>
          <p:cNvPr id="11" name="Rettangolo 10"/>
          <p:cNvSpPr/>
          <p:nvPr/>
        </p:nvSpPr>
        <p:spPr>
          <a:xfrm>
            <a:off x="2357438" y="3357563"/>
            <a:ext cx="214312" cy="21431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 dirty="0"/>
          </a:p>
        </p:txBody>
      </p:sp>
      <p:sp>
        <p:nvSpPr>
          <p:cNvPr id="12" name="Rettangolo 11"/>
          <p:cNvSpPr/>
          <p:nvPr/>
        </p:nvSpPr>
        <p:spPr>
          <a:xfrm>
            <a:off x="2643188" y="3357563"/>
            <a:ext cx="214312" cy="21431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 dirty="0"/>
          </a:p>
        </p:txBody>
      </p:sp>
      <p:sp>
        <p:nvSpPr>
          <p:cNvPr id="13" name="Rettangolo 12"/>
          <p:cNvSpPr/>
          <p:nvPr/>
        </p:nvSpPr>
        <p:spPr>
          <a:xfrm>
            <a:off x="2928938" y="3357563"/>
            <a:ext cx="214312" cy="21431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 dirty="0"/>
          </a:p>
        </p:txBody>
      </p:sp>
      <p:sp>
        <p:nvSpPr>
          <p:cNvPr id="14" name="Rettangolo 13"/>
          <p:cNvSpPr/>
          <p:nvPr/>
        </p:nvSpPr>
        <p:spPr>
          <a:xfrm>
            <a:off x="3214688" y="3357563"/>
            <a:ext cx="214312" cy="21431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 dirty="0"/>
          </a:p>
        </p:txBody>
      </p:sp>
      <p:sp>
        <p:nvSpPr>
          <p:cNvPr id="15" name="Rettangolo 14"/>
          <p:cNvSpPr/>
          <p:nvPr/>
        </p:nvSpPr>
        <p:spPr>
          <a:xfrm>
            <a:off x="3500438" y="3357563"/>
            <a:ext cx="214312" cy="21431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 dirty="0"/>
          </a:p>
        </p:txBody>
      </p:sp>
      <p:sp>
        <p:nvSpPr>
          <p:cNvPr id="16" name="Rettangolo 15"/>
          <p:cNvSpPr/>
          <p:nvPr/>
        </p:nvSpPr>
        <p:spPr>
          <a:xfrm>
            <a:off x="3786188" y="3357563"/>
            <a:ext cx="214312" cy="21431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 dirty="0"/>
          </a:p>
        </p:txBody>
      </p:sp>
      <p:sp>
        <p:nvSpPr>
          <p:cNvPr id="17" name="Rettangolo 16"/>
          <p:cNvSpPr/>
          <p:nvPr/>
        </p:nvSpPr>
        <p:spPr>
          <a:xfrm>
            <a:off x="4071938" y="3357563"/>
            <a:ext cx="214312" cy="21431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 dirty="0"/>
          </a:p>
        </p:txBody>
      </p:sp>
      <p:sp>
        <p:nvSpPr>
          <p:cNvPr id="18" name="Rettangolo 17"/>
          <p:cNvSpPr/>
          <p:nvPr/>
        </p:nvSpPr>
        <p:spPr>
          <a:xfrm>
            <a:off x="4357688" y="3357563"/>
            <a:ext cx="214312" cy="21431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 dirty="0"/>
          </a:p>
        </p:txBody>
      </p:sp>
      <p:sp>
        <p:nvSpPr>
          <p:cNvPr id="19" name="Rettangolo 18"/>
          <p:cNvSpPr/>
          <p:nvPr/>
        </p:nvSpPr>
        <p:spPr>
          <a:xfrm>
            <a:off x="4643438" y="3357563"/>
            <a:ext cx="214312" cy="21431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 dirty="0"/>
          </a:p>
        </p:txBody>
      </p:sp>
      <p:sp>
        <p:nvSpPr>
          <p:cNvPr id="20" name="Rettangolo 19"/>
          <p:cNvSpPr/>
          <p:nvPr/>
        </p:nvSpPr>
        <p:spPr>
          <a:xfrm>
            <a:off x="1785938" y="3357563"/>
            <a:ext cx="214312" cy="21431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 dirty="0"/>
          </a:p>
        </p:txBody>
      </p:sp>
      <p:sp>
        <p:nvSpPr>
          <p:cNvPr id="21" name="Rettangolo 20"/>
          <p:cNvSpPr/>
          <p:nvPr/>
        </p:nvSpPr>
        <p:spPr>
          <a:xfrm>
            <a:off x="1214438" y="3357563"/>
            <a:ext cx="214312" cy="21431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 dirty="0"/>
          </a:p>
        </p:txBody>
      </p:sp>
      <p:sp>
        <p:nvSpPr>
          <p:cNvPr id="22" name="Rettangolo 21"/>
          <p:cNvSpPr/>
          <p:nvPr/>
        </p:nvSpPr>
        <p:spPr>
          <a:xfrm>
            <a:off x="1500188" y="3357563"/>
            <a:ext cx="214312" cy="21431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 dirty="0"/>
          </a:p>
        </p:txBody>
      </p:sp>
      <p:sp>
        <p:nvSpPr>
          <p:cNvPr id="23" name="Rettangolo 22"/>
          <p:cNvSpPr/>
          <p:nvPr/>
        </p:nvSpPr>
        <p:spPr>
          <a:xfrm>
            <a:off x="928688" y="3357563"/>
            <a:ext cx="214312" cy="21431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 dirty="0"/>
          </a:p>
        </p:txBody>
      </p:sp>
      <p:sp>
        <p:nvSpPr>
          <p:cNvPr id="24" name="Rettangolo 23"/>
          <p:cNvSpPr/>
          <p:nvPr/>
        </p:nvSpPr>
        <p:spPr>
          <a:xfrm>
            <a:off x="5786438" y="3357563"/>
            <a:ext cx="214312" cy="21431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 dirty="0"/>
          </a:p>
        </p:txBody>
      </p:sp>
      <p:sp>
        <p:nvSpPr>
          <p:cNvPr id="25" name="Rettangolo 24"/>
          <p:cNvSpPr/>
          <p:nvPr/>
        </p:nvSpPr>
        <p:spPr>
          <a:xfrm>
            <a:off x="6072188" y="3357563"/>
            <a:ext cx="214312" cy="21431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 dirty="0"/>
          </a:p>
        </p:txBody>
      </p:sp>
      <p:sp>
        <p:nvSpPr>
          <p:cNvPr id="26" name="Rettangolo 25"/>
          <p:cNvSpPr/>
          <p:nvPr/>
        </p:nvSpPr>
        <p:spPr>
          <a:xfrm>
            <a:off x="6357938" y="3357563"/>
            <a:ext cx="214312" cy="21431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 dirty="0"/>
          </a:p>
        </p:txBody>
      </p:sp>
      <p:sp>
        <p:nvSpPr>
          <p:cNvPr id="27" name="Rettangolo 26"/>
          <p:cNvSpPr/>
          <p:nvPr/>
        </p:nvSpPr>
        <p:spPr>
          <a:xfrm>
            <a:off x="6643688" y="3357563"/>
            <a:ext cx="214312" cy="21431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 dirty="0"/>
          </a:p>
        </p:txBody>
      </p:sp>
      <p:sp>
        <p:nvSpPr>
          <p:cNvPr id="28" name="Rettangolo 27"/>
          <p:cNvSpPr/>
          <p:nvPr/>
        </p:nvSpPr>
        <p:spPr>
          <a:xfrm>
            <a:off x="6929438" y="3357563"/>
            <a:ext cx="214312" cy="21431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 dirty="0"/>
          </a:p>
        </p:txBody>
      </p:sp>
      <p:sp>
        <p:nvSpPr>
          <p:cNvPr id="29" name="Rettangolo 28"/>
          <p:cNvSpPr/>
          <p:nvPr/>
        </p:nvSpPr>
        <p:spPr>
          <a:xfrm>
            <a:off x="7215188" y="3357563"/>
            <a:ext cx="214312" cy="21431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 dirty="0"/>
          </a:p>
        </p:txBody>
      </p:sp>
      <p:sp>
        <p:nvSpPr>
          <p:cNvPr id="30" name="Rettangolo 29"/>
          <p:cNvSpPr/>
          <p:nvPr/>
        </p:nvSpPr>
        <p:spPr>
          <a:xfrm>
            <a:off x="7500938" y="3357563"/>
            <a:ext cx="214312" cy="21431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 dirty="0"/>
          </a:p>
        </p:txBody>
      </p:sp>
      <p:sp>
        <p:nvSpPr>
          <p:cNvPr id="31" name="Rettangolo 30"/>
          <p:cNvSpPr/>
          <p:nvPr/>
        </p:nvSpPr>
        <p:spPr>
          <a:xfrm>
            <a:off x="7786688" y="3357563"/>
            <a:ext cx="214312" cy="21431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 dirty="0"/>
          </a:p>
        </p:txBody>
      </p:sp>
      <p:sp>
        <p:nvSpPr>
          <p:cNvPr id="32" name="Rettangolo 31"/>
          <p:cNvSpPr/>
          <p:nvPr/>
        </p:nvSpPr>
        <p:spPr>
          <a:xfrm>
            <a:off x="8072438" y="3357563"/>
            <a:ext cx="214312" cy="21431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 dirty="0"/>
          </a:p>
        </p:txBody>
      </p:sp>
      <p:sp>
        <p:nvSpPr>
          <p:cNvPr id="33" name="Rettangolo 32"/>
          <p:cNvSpPr/>
          <p:nvPr/>
        </p:nvSpPr>
        <p:spPr>
          <a:xfrm>
            <a:off x="8358188" y="3357563"/>
            <a:ext cx="214312" cy="21431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 dirty="0"/>
          </a:p>
        </p:txBody>
      </p:sp>
      <p:sp>
        <p:nvSpPr>
          <p:cNvPr id="34" name="Rettangolo 33"/>
          <p:cNvSpPr/>
          <p:nvPr/>
        </p:nvSpPr>
        <p:spPr>
          <a:xfrm>
            <a:off x="5500688" y="3357563"/>
            <a:ext cx="214312" cy="21431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 dirty="0"/>
          </a:p>
        </p:txBody>
      </p:sp>
      <p:sp>
        <p:nvSpPr>
          <p:cNvPr id="35" name="Rettangolo 34"/>
          <p:cNvSpPr/>
          <p:nvPr/>
        </p:nvSpPr>
        <p:spPr>
          <a:xfrm>
            <a:off x="4929188" y="3357563"/>
            <a:ext cx="214312" cy="21431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 dirty="0"/>
          </a:p>
        </p:txBody>
      </p:sp>
      <p:sp>
        <p:nvSpPr>
          <p:cNvPr id="36" name="Rettangolo 35"/>
          <p:cNvSpPr/>
          <p:nvPr/>
        </p:nvSpPr>
        <p:spPr>
          <a:xfrm>
            <a:off x="5214938" y="3357563"/>
            <a:ext cx="214312" cy="21431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 dirty="0"/>
          </a:p>
        </p:txBody>
      </p:sp>
      <p:sp>
        <p:nvSpPr>
          <p:cNvPr id="37" name="Rettangolo 36"/>
          <p:cNvSpPr/>
          <p:nvPr/>
        </p:nvSpPr>
        <p:spPr>
          <a:xfrm>
            <a:off x="8643938" y="3357563"/>
            <a:ext cx="214312" cy="21431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 dirty="0"/>
          </a:p>
        </p:txBody>
      </p:sp>
      <p:sp>
        <p:nvSpPr>
          <p:cNvPr id="38" name="Rettangolo 37"/>
          <p:cNvSpPr/>
          <p:nvPr/>
        </p:nvSpPr>
        <p:spPr>
          <a:xfrm>
            <a:off x="8929688" y="3357563"/>
            <a:ext cx="214312" cy="21431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 dirty="0"/>
          </a:p>
        </p:txBody>
      </p:sp>
      <p:cxnSp>
        <p:nvCxnSpPr>
          <p:cNvPr id="39" name="Connettore 1 38"/>
          <p:cNvCxnSpPr/>
          <p:nvPr/>
        </p:nvCxnSpPr>
        <p:spPr>
          <a:xfrm rot="5400000">
            <a:off x="-357187" y="2071688"/>
            <a:ext cx="257175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ttore 1 39"/>
          <p:cNvCxnSpPr/>
          <p:nvPr/>
        </p:nvCxnSpPr>
        <p:spPr>
          <a:xfrm rot="5400000">
            <a:off x="-71437" y="2500313"/>
            <a:ext cx="257175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ttore 1 40"/>
          <p:cNvCxnSpPr/>
          <p:nvPr/>
        </p:nvCxnSpPr>
        <p:spPr>
          <a:xfrm rot="5400000">
            <a:off x="214313" y="2857500"/>
            <a:ext cx="257175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ttore 1 41"/>
          <p:cNvCxnSpPr/>
          <p:nvPr/>
        </p:nvCxnSpPr>
        <p:spPr>
          <a:xfrm rot="5400000">
            <a:off x="-601662" y="3201988"/>
            <a:ext cx="257175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4" descr="sfondo_slide_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46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ttangolo 5"/>
          <p:cNvSpPr/>
          <p:nvPr/>
        </p:nvSpPr>
        <p:spPr>
          <a:xfrm>
            <a:off x="1785938" y="3357563"/>
            <a:ext cx="214312" cy="21431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 dirty="0"/>
          </a:p>
        </p:txBody>
      </p:sp>
      <p:sp>
        <p:nvSpPr>
          <p:cNvPr id="7" name="Rettangolo 6"/>
          <p:cNvSpPr/>
          <p:nvPr/>
        </p:nvSpPr>
        <p:spPr>
          <a:xfrm>
            <a:off x="1214438" y="3357563"/>
            <a:ext cx="214312" cy="21431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 dirty="0"/>
          </a:p>
        </p:txBody>
      </p:sp>
      <p:sp>
        <p:nvSpPr>
          <p:cNvPr id="8" name="Rettangolo 7"/>
          <p:cNvSpPr/>
          <p:nvPr/>
        </p:nvSpPr>
        <p:spPr>
          <a:xfrm>
            <a:off x="1500188" y="3357563"/>
            <a:ext cx="214312" cy="21431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 dirty="0"/>
          </a:p>
        </p:txBody>
      </p:sp>
      <p:sp>
        <p:nvSpPr>
          <p:cNvPr id="9" name="Rettangolo 8"/>
          <p:cNvSpPr/>
          <p:nvPr/>
        </p:nvSpPr>
        <p:spPr>
          <a:xfrm>
            <a:off x="928688" y="3357563"/>
            <a:ext cx="214312" cy="21431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 dirty="0"/>
          </a:p>
        </p:txBody>
      </p:sp>
      <p:cxnSp>
        <p:nvCxnSpPr>
          <p:cNvPr id="10" name="Connettore 1 9"/>
          <p:cNvCxnSpPr/>
          <p:nvPr/>
        </p:nvCxnSpPr>
        <p:spPr>
          <a:xfrm rot="5400000">
            <a:off x="-357187" y="2071688"/>
            <a:ext cx="257175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1 10"/>
          <p:cNvCxnSpPr/>
          <p:nvPr/>
        </p:nvCxnSpPr>
        <p:spPr>
          <a:xfrm rot="5400000">
            <a:off x="-71437" y="2500313"/>
            <a:ext cx="257175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1 11"/>
          <p:cNvCxnSpPr/>
          <p:nvPr/>
        </p:nvCxnSpPr>
        <p:spPr>
          <a:xfrm rot="5400000">
            <a:off x="214313" y="2857500"/>
            <a:ext cx="257175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1 12"/>
          <p:cNvCxnSpPr/>
          <p:nvPr/>
        </p:nvCxnSpPr>
        <p:spPr>
          <a:xfrm rot="5400000">
            <a:off x="500063" y="3214688"/>
            <a:ext cx="257175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73" name="CasellaDiTesto 13"/>
          <p:cNvSpPr txBox="1">
            <a:spLocks noChangeArrowheads="1"/>
          </p:cNvSpPr>
          <p:nvPr/>
        </p:nvSpPr>
        <p:spPr bwMode="auto">
          <a:xfrm rot="-5400000">
            <a:off x="-2440781" y="3202781"/>
            <a:ext cx="5357812" cy="523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altLang="it-IT" sz="2800">
                <a:solidFill>
                  <a:schemeClr val="bg1"/>
                </a:solidFill>
              </a:rPr>
              <a:t>Agenda</a:t>
            </a:r>
          </a:p>
        </p:txBody>
      </p:sp>
      <p:sp>
        <p:nvSpPr>
          <p:cNvPr id="15374" name="Segnaposto contenuto 2"/>
          <p:cNvSpPr txBox="1">
            <a:spLocks/>
          </p:cNvSpPr>
          <p:nvPr/>
        </p:nvSpPr>
        <p:spPr bwMode="auto">
          <a:xfrm>
            <a:off x="2497138" y="163988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spcBef>
                <a:spcPct val="20000"/>
              </a:spcBef>
            </a:pPr>
            <a:endParaRPr lang="it-IT" altLang="it-IT" sz="2000">
              <a:solidFill>
                <a:srgbClr val="002060"/>
              </a:solidFill>
              <a:latin typeface="Verdana" pitchFamily="34" charset="0"/>
              <a:ea typeface="ＭＳ Ｐゴシック"/>
              <a:cs typeface="ＭＳ Ｐゴシック"/>
            </a:endParaRPr>
          </a:p>
          <a:p>
            <a:pPr algn="just">
              <a:spcBef>
                <a:spcPct val="20000"/>
              </a:spcBef>
              <a:buFont typeface="Wingdings" pitchFamily="2" charset="2"/>
              <a:buChar char="ü"/>
            </a:pPr>
            <a:r>
              <a:rPr lang="it-IT" altLang="it-IT" sz="2000">
                <a:solidFill>
                  <a:srgbClr val="002060"/>
                </a:solidFill>
                <a:latin typeface="Verdana" pitchFamily="34" charset="0"/>
                <a:ea typeface="ＭＳ Ｐゴシック"/>
                <a:cs typeface="ＭＳ Ｐゴシック"/>
              </a:rPr>
              <a:t>   Il contesto di riferimento</a:t>
            </a:r>
          </a:p>
          <a:p>
            <a:pPr algn="just">
              <a:spcBef>
                <a:spcPct val="20000"/>
              </a:spcBef>
              <a:buFont typeface="Wingdings" pitchFamily="2" charset="2"/>
              <a:buChar char="ü"/>
            </a:pPr>
            <a:r>
              <a:rPr lang="it-IT" altLang="it-IT" sz="2000">
                <a:solidFill>
                  <a:srgbClr val="002060"/>
                </a:solidFill>
                <a:latin typeface="Verdana" pitchFamily="34" charset="0"/>
                <a:ea typeface="ＭＳ Ｐゴシック"/>
                <a:cs typeface="ＭＳ Ｐゴシック"/>
              </a:rPr>
              <a:t>   Come avviene la comunicazione con</a:t>
            </a:r>
          </a:p>
          <a:p>
            <a:pPr algn="just">
              <a:spcBef>
                <a:spcPct val="20000"/>
              </a:spcBef>
            </a:pPr>
            <a:r>
              <a:rPr lang="it-IT" altLang="it-IT" sz="2000">
                <a:solidFill>
                  <a:srgbClr val="002060"/>
                </a:solidFill>
                <a:latin typeface="Verdana" pitchFamily="34" charset="0"/>
                <a:ea typeface="ＭＳ Ｐゴシック"/>
                <a:cs typeface="ＭＳ Ｐゴシック"/>
              </a:rPr>
              <a:t>	il Sistema di Interscambio</a:t>
            </a:r>
          </a:p>
          <a:p>
            <a:pPr algn="just">
              <a:spcBef>
                <a:spcPct val="20000"/>
              </a:spcBef>
              <a:buFont typeface="Wingdings" pitchFamily="2" charset="2"/>
              <a:buChar char="ü"/>
            </a:pPr>
            <a:r>
              <a:rPr lang="it-IT" altLang="it-IT" sz="2000">
                <a:solidFill>
                  <a:srgbClr val="002060"/>
                </a:solidFill>
                <a:latin typeface="Verdana" pitchFamily="34" charset="0"/>
                <a:ea typeface="ＭＳ Ｐゴシック"/>
                <a:cs typeface="ＭＳ Ｐゴシック"/>
              </a:rPr>
              <a:t>   Come avviene la comunicazione con</a:t>
            </a:r>
          </a:p>
          <a:p>
            <a:pPr algn="just">
              <a:spcBef>
                <a:spcPct val="20000"/>
              </a:spcBef>
            </a:pPr>
            <a:r>
              <a:rPr lang="it-IT" altLang="it-IT" sz="2000">
                <a:solidFill>
                  <a:srgbClr val="002060"/>
                </a:solidFill>
                <a:latin typeface="Verdana" pitchFamily="34" charset="0"/>
                <a:ea typeface="ＭＳ Ｐゴシック"/>
                <a:cs typeface="ＭＳ Ｐゴシック"/>
              </a:rPr>
              <a:t>	la Piattaforma di Certificazione del Credito</a:t>
            </a:r>
          </a:p>
          <a:p>
            <a:pPr algn="just">
              <a:spcBef>
                <a:spcPct val="20000"/>
              </a:spcBef>
              <a:buFont typeface="Wingdings" pitchFamily="2" charset="2"/>
              <a:buChar char="ü"/>
            </a:pPr>
            <a:r>
              <a:rPr lang="it-IT" altLang="it-IT" sz="2000">
                <a:solidFill>
                  <a:srgbClr val="002060"/>
                </a:solidFill>
                <a:latin typeface="Verdana" pitchFamily="34" charset="0"/>
                <a:ea typeface="ＭＳ Ｐゴシック"/>
                <a:cs typeface="ＭＳ Ｐゴシック"/>
              </a:rPr>
              <a:t>   I servizi e i benefici </a:t>
            </a:r>
            <a:endParaRPr lang="it-IT" altLang="it-IT" sz="1600">
              <a:solidFill>
                <a:srgbClr val="002060"/>
              </a:solidFill>
              <a:latin typeface="Verdana" pitchFamily="34" charset="0"/>
              <a:ea typeface="ＭＳ Ｐゴシック"/>
              <a:cs typeface="ＭＳ Ｐゴシック"/>
            </a:endParaRPr>
          </a:p>
          <a:p>
            <a:pPr algn="just">
              <a:spcBef>
                <a:spcPct val="20000"/>
              </a:spcBef>
              <a:buFont typeface="Wingdings" pitchFamily="2" charset="2"/>
              <a:buChar char="ü"/>
            </a:pPr>
            <a:r>
              <a:rPr lang="it-IT" altLang="it-IT" sz="2000">
                <a:solidFill>
                  <a:srgbClr val="002060"/>
                </a:solidFill>
                <a:latin typeface="Verdana" pitchFamily="34" charset="0"/>
                <a:ea typeface="ＭＳ Ｐゴシック"/>
                <a:cs typeface="ＭＳ Ｐゴシック"/>
              </a:rPr>
              <a:t>   Le modalità di adesione</a:t>
            </a:r>
          </a:p>
          <a:p>
            <a:pPr algn="just">
              <a:spcBef>
                <a:spcPct val="20000"/>
              </a:spcBef>
              <a:buFont typeface="Wingdings" pitchFamily="2" charset="2"/>
              <a:buChar char="ü"/>
            </a:pPr>
            <a:endParaRPr lang="it-IT" altLang="it-IT" sz="2000">
              <a:solidFill>
                <a:srgbClr val="002060"/>
              </a:solidFill>
              <a:latin typeface="Verdana" pitchFamily="34" charset="0"/>
              <a:ea typeface="ＭＳ Ｐゴシック"/>
              <a:cs typeface="ＭＳ Ｐゴシック"/>
            </a:endParaRPr>
          </a:p>
          <a:p>
            <a:pPr algn="just">
              <a:spcBef>
                <a:spcPct val="20000"/>
              </a:spcBef>
              <a:buFont typeface="Wingdings" pitchFamily="2" charset="2"/>
              <a:buChar char="ü"/>
            </a:pPr>
            <a:endParaRPr lang="it-IT" altLang="it-IT" sz="2000">
              <a:solidFill>
                <a:srgbClr val="002060"/>
              </a:solidFill>
              <a:latin typeface="Verdana" pitchFamily="34" charset="0"/>
              <a:ea typeface="ＭＳ Ｐゴシック"/>
              <a:cs typeface="ＭＳ Ｐゴシック"/>
            </a:endParaRPr>
          </a:p>
          <a:p>
            <a:pPr algn="just">
              <a:spcBef>
                <a:spcPct val="20000"/>
              </a:spcBef>
            </a:pPr>
            <a:endParaRPr lang="it-IT" altLang="it-IT" sz="2000">
              <a:solidFill>
                <a:srgbClr val="002060"/>
              </a:solidFill>
              <a:latin typeface="Verdana" pitchFamily="34" charset="0"/>
              <a:ea typeface="ＭＳ Ｐゴシック"/>
              <a:cs typeface="ＭＳ Ｐゴシック"/>
            </a:endParaRPr>
          </a:p>
        </p:txBody>
      </p:sp>
      <p:sp>
        <p:nvSpPr>
          <p:cNvPr id="16" name="Titolo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it-IT" sz="3200" b="1" dirty="0" smtClean="0">
                <a:solidFill>
                  <a:srgbClr val="002060"/>
                </a:solidFill>
                <a:latin typeface="Verdana" pitchFamily="34" charset="0"/>
                <a:ea typeface="ＭＳ Ｐゴシック" pitchFamily="-65" charset="-128"/>
                <a:cs typeface="+mn-cs"/>
              </a:rPr>
              <a:t>Indice</a:t>
            </a:r>
            <a:endParaRPr lang="it-IT" sz="3200" b="1" dirty="0">
              <a:solidFill>
                <a:srgbClr val="002060"/>
              </a:solidFill>
              <a:latin typeface="Verdana" pitchFamily="34" charset="0"/>
              <a:ea typeface="ＭＳ Ｐゴシック" pitchFamily="-65" charset="-128"/>
              <a:cs typeface="+mn-cs"/>
            </a:endParaRPr>
          </a:p>
        </p:txBody>
      </p:sp>
      <p:sp>
        <p:nvSpPr>
          <p:cNvPr id="15377" name="Text Box 17"/>
          <p:cNvSpPr txBox="1">
            <a:spLocks noChangeArrowheads="1"/>
          </p:cNvSpPr>
          <p:nvPr/>
        </p:nvSpPr>
        <p:spPr bwMode="auto">
          <a:xfrm>
            <a:off x="755650" y="2781300"/>
            <a:ext cx="172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2400" b="1"/>
              <a:t>AGENDA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4" descr="sfondo_slide_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46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Segnaposto numero diapositiva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967E3EB5-D8D1-4753-9670-0A9DB71DD36C}" type="slidenum">
              <a:rPr lang="it-IT" altLang="it-IT" smtClean="0">
                <a:latin typeface="Arial" charset="0"/>
              </a:rPr>
              <a:pPr/>
              <a:t>4</a:t>
            </a:fld>
            <a:endParaRPr lang="it-IT" altLang="it-IT" smtClean="0">
              <a:latin typeface="Arial" charset="0"/>
            </a:endParaRPr>
          </a:p>
        </p:txBody>
      </p:sp>
      <p:sp>
        <p:nvSpPr>
          <p:cNvPr id="4" name="CasellaDiTesto 3"/>
          <p:cNvSpPr txBox="1">
            <a:spLocks noChangeArrowheads="1"/>
          </p:cNvSpPr>
          <p:nvPr/>
        </p:nvSpPr>
        <p:spPr bwMode="auto">
          <a:xfrm>
            <a:off x="250825" y="1014413"/>
            <a:ext cx="64817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it-IT" altLang="it-IT" sz="2000">
                <a:solidFill>
                  <a:srgbClr val="C00000"/>
                </a:solidFill>
              </a:rPr>
              <a:t>Fatturazione Elettronica Regione Toscana</a:t>
            </a:r>
          </a:p>
          <a:p>
            <a:pPr algn="r"/>
            <a:r>
              <a:rPr lang="it-IT" altLang="it-IT" sz="2000">
                <a:solidFill>
                  <a:srgbClr val="C00000"/>
                </a:solidFill>
              </a:rPr>
              <a:t>Contesto di riferimento</a:t>
            </a:r>
          </a:p>
        </p:txBody>
      </p:sp>
      <p:sp>
        <p:nvSpPr>
          <p:cNvPr id="8" name="Rettangolo arrotondato 7"/>
          <p:cNvSpPr/>
          <p:nvPr/>
        </p:nvSpPr>
        <p:spPr>
          <a:xfrm>
            <a:off x="1279525" y="3713163"/>
            <a:ext cx="5884863" cy="719137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dirty="0" err="1"/>
              <a:t>fERT</a:t>
            </a:r>
            <a:endParaRPr lang="it-IT" dirty="0"/>
          </a:p>
        </p:txBody>
      </p:sp>
      <p:sp>
        <p:nvSpPr>
          <p:cNvPr id="9" name="Ovale 8"/>
          <p:cNvSpPr/>
          <p:nvPr/>
        </p:nvSpPr>
        <p:spPr>
          <a:xfrm>
            <a:off x="1692275" y="5157788"/>
            <a:ext cx="1439863" cy="8636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1600" dirty="0"/>
              <a:t>Fornitore</a:t>
            </a:r>
          </a:p>
        </p:txBody>
      </p:sp>
      <p:sp>
        <p:nvSpPr>
          <p:cNvPr id="10" name="Ovale 9"/>
          <p:cNvSpPr/>
          <p:nvPr/>
        </p:nvSpPr>
        <p:spPr>
          <a:xfrm>
            <a:off x="5308600" y="5189538"/>
            <a:ext cx="1423988" cy="8636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1600" dirty="0"/>
              <a:t>Ente</a:t>
            </a:r>
          </a:p>
        </p:txBody>
      </p:sp>
      <p:sp>
        <p:nvSpPr>
          <p:cNvPr id="11" name="Rettangolo con angoli ritagliati sullo stesso lato 10"/>
          <p:cNvSpPr/>
          <p:nvPr/>
        </p:nvSpPr>
        <p:spPr>
          <a:xfrm>
            <a:off x="539750" y="2071688"/>
            <a:ext cx="1871663" cy="647700"/>
          </a:xfrm>
          <a:prstGeom prst="snip2Same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dirty="0" err="1"/>
              <a:t>SdI</a:t>
            </a:r>
            <a:endParaRPr lang="it-IT" dirty="0"/>
          </a:p>
        </p:txBody>
      </p:sp>
      <p:sp>
        <p:nvSpPr>
          <p:cNvPr id="12" name="Rettangolo con angoli ritagliati sullo stesso lato 11"/>
          <p:cNvSpPr/>
          <p:nvPr/>
        </p:nvSpPr>
        <p:spPr>
          <a:xfrm>
            <a:off x="6011863" y="2071688"/>
            <a:ext cx="1873250" cy="647700"/>
          </a:xfrm>
          <a:prstGeom prst="snip2Same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dirty="0"/>
              <a:t>PCC</a:t>
            </a:r>
          </a:p>
        </p:txBody>
      </p:sp>
      <p:sp>
        <p:nvSpPr>
          <p:cNvPr id="13" name="Freccia bidirezionale verticale 12"/>
          <p:cNvSpPr/>
          <p:nvPr/>
        </p:nvSpPr>
        <p:spPr>
          <a:xfrm>
            <a:off x="2339975" y="4432300"/>
            <a:ext cx="215900" cy="725488"/>
          </a:xfrm>
          <a:prstGeom prst="upDown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14" name="Freccia bidirezionale verticale 13"/>
          <p:cNvSpPr/>
          <p:nvPr/>
        </p:nvSpPr>
        <p:spPr>
          <a:xfrm>
            <a:off x="5903913" y="4432300"/>
            <a:ext cx="215900" cy="725488"/>
          </a:xfrm>
          <a:prstGeom prst="upDown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  <p:cxnSp>
        <p:nvCxnSpPr>
          <p:cNvPr id="16" name="Connettore 2 15"/>
          <p:cNvCxnSpPr>
            <a:stCxn id="11" idx="0"/>
            <a:endCxn id="12" idx="2"/>
          </p:cNvCxnSpPr>
          <p:nvPr/>
        </p:nvCxnSpPr>
        <p:spPr>
          <a:xfrm>
            <a:off x="2411413" y="2395538"/>
            <a:ext cx="3600450" cy="0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2 16"/>
          <p:cNvCxnSpPr/>
          <p:nvPr/>
        </p:nvCxnSpPr>
        <p:spPr>
          <a:xfrm>
            <a:off x="2051050" y="2719388"/>
            <a:ext cx="0" cy="993775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4 19"/>
          <p:cNvCxnSpPr/>
          <p:nvPr/>
        </p:nvCxnSpPr>
        <p:spPr>
          <a:xfrm rot="16200000" flipV="1">
            <a:off x="-103981" y="3793331"/>
            <a:ext cx="2871788" cy="720725"/>
          </a:xfrm>
          <a:prstGeom prst="bentConnector3">
            <a:avLst>
              <a:gd name="adj1" fmla="val -1266"/>
            </a:avLst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ttore 4 22"/>
          <p:cNvCxnSpPr/>
          <p:nvPr/>
        </p:nvCxnSpPr>
        <p:spPr>
          <a:xfrm rot="5400000" flipH="1" flipV="1">
            <a:off x="5656263" y="3794125"/>
            <a:ext cx="2871788" cy="719137"/>
          </a:xfrm>
          <a:prstGeom prst="bentConnector3">
            <a:avLst>
              <a:gd name="adj1" fmla="val -963"/>
            </a:avLst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4" descr="sfondo_slide_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46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sellaDiTesto 4"/>
          <p:cNvSpPr txBox="1">
            <a:spLocks noChangeArrowheads="1"/>
          </p:cNvSpPr>
          <p:nvPr/>
        </p:nvSpPr>
        <p:spPr bwMode="auto">
          <a:xfrm>
            <a:off x="250825" y="1014413"/>
            <a:ext cx="64817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it-IT" altLang="it-IT" sz="2000">
                <a:solidFill>
                  <a:srgbClr val="C00000"/>
                </a:solidFill>
              </a:rPr>
              <a:t>Comunicazione con il Sistema di Interscambio</a:t>
            </a:r>
          </a:p>
        </p:txBody>
      </p:sp>
      <p:sp>
        <p:nvSpPr>
          <p:cNvPr id="78" name="Rettangolo 77"/>
          <p:cNvSpPr/>
          <p:nvPr/>
        </p:nvSpPr>
        <p:spPr>
          <a:xfrm>
            <a:off x="285750" y="2103438"/>
            <a:ext cx="765175" cy="2968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endParaRPr lang="it-IT" sz="1350"/>
          </a:p>
        </p:txBody>
      </p:sp>
      <p:sp>
        <p:nvSpPr>
          <p:cNvPr id="79" name="Rettangolo arrotondato 78"/>
          <p:cNvSpPr/>
          <p:nvPr/>
        </p:nvSpPr>
        <p:spPr>
          <a:xfrm>
            <a:off x="292100" y="3440113"/>
            <a:ext cx="765175" cy="29686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endParaRPr lang="it-IT" sz="1350"/>
          </a:p>
        </p:txBody>
      </p:sp>
      <p:sp>
        <p:nvSpPr>
          <p:cNvPr id="80" name="CasellaDiTesto 79"/>
          <p:cNvSpPr txBox="1"/>
          <p:nvPr/>
        </p:nvSpPr>
        <p:spPr>
          <a:xfrm>
            <a:off x="285750" y="2103438"/>
            <a:ext cx="765175" cy="3238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it-IT" sz="750" dirty="0">
                <a:latin typeface="Arial" panose="020B0604020202020204" pitchFamily="34" charset="0"/>
                <a:cs typeface="Arial" panose="020B0604020202020204" pitchFamily="34" charset="0"/>
              </a:rPr>
              <a:t>Trasmette fattura</a:t>
            </a:r>
          </a:p>
        </p:txBody>
      </p:sp>
      <p:cxnSp>
        <p:nvCxnSpPr>
          <p:cNvPr id="81" name="Connettore 1 80"/>
          <p:cNvCxnSpPr/>
          <p:nvPr/>
        </p:nvCxnSpPr>
        <p:spPr>
          <a:xfrm flipH="1">
            <a:off x="1974850" y="1800225"/>
            <a:ext cx="4763" cy="4522788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nettore 1 81"/>
          <p:cNvCxnSpPr/>
          <p:nvPr/>
        </p:nvCxnSpPr>
        <p:spPr>
          <a:xfrm flipH="1">
            <a:off x="4140200" y="1800225"/>
            <a:ext cx="6350" cy="4522788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nettore 1 82"/>
          <p:cNvCxnSpPr/>
          <p:nvPr/>
        </p:nvCxnSpPr>
        <p:spPr>
          <a:xfrm flipH="1">
            <a:off x="6299200" y="1800225"/>
            <a:ext cx="6350" cy="4522788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Rettangolo 83"/>
          <p:cNvSpPr/>
          <p:nvPr/>
        </p:nvSpPr>
        <p:spPr>
          <a:xfrm>
            <a:off x="2122488" y="2109788"/>
            <a:ext cx="765175" cy="2968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endParaRPr lang="it-IT" sz="1350"/>
          </a:p>
        </p:txBody>
      </p:sp>
      <p:sp>
        <p:nvSpPr>
          <p:cNvPr id="85" name="CasellaDiTesto 84"/>
          <p:cNvSpPr txBox="1"/>
          <p:nvPr/>
        </p:nvSpPr>
        <p:spPr>
          <a:xfrm>
            <a:off x="2122488" y="2109788"/>
            <a:ext cx="765175" cy="322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it-IT" sz="750" dirty="0">
                <a:latin typeface="Arial" panose="020B0604020202020204" pitchFamily="34" charset="0"/>
                <a:cs typeface="Arial" panose="020B0604020202020204" pitchFamily="34" charset="0"/>
              </a:rPr>
              <a:t>Effettua controlli</a:t>
            </a:r>
          </a:p>
        </p:txBody>
      </p:sp>
      <p:sp>
        <p:nvSpPr>
          <p:cNvPr id="17419" name="CasellaDiTesto 85"/>
          <p:cNvSpPr txBox="1">
            <a:spLocks noChangeArrowheads="1"/>
          </p:cNvSpPr>
          <p:nvPr/>
        </p:nvSpPr>
        <p:spPr bwMode="auto">
          <a:xfrm>
            <a:off x="361950" y="1689100"/>
            <a:ext cx="81915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altLang="it-IT" sz="1200"/>
              <a:t>Fornitore</a:t>
            </a:r>
          </a:p>
        </p:txBody>
      </p:sp>
      <p:sp>
        <p:nvSpPr>
          <p:cNvPr id="17420" name="CasellaDiTesto 86"/>
          <p:cNvSpPr txBox="1">
            <a:spLocks noChangeArrowheads="1"/>
          </p:cNvSpPr>
          <p:nvPr/>
        </p:nvSpPr>
        <p:spPr bwMode="auto">
          <a:xfrm>
            <a:off x="2679700" y="1673225"/>
            <a:ext cx="766763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altLang="it-IT" sz="1200"/>
              <a:t>SdI</a:t>
            </a:r>
          </a:p>
        </p:txBody>
      </p:sp>
      <p:sp>
        <p:nvSpPr>
          <p:cNvPr id="17421" name="CasellaDiTesto 87"/>
          <p:cNvSpPr txBox="1">
            <a:spLocks noChangeArrowheads="1"/>
          </p:cNvSpPr>
          <p:nvPr/>
        </p:nvSpPr>
        <p:spPr bwMode="auto">
          <a:xfrm>
            <a:off x="4838700" y="1673225"/>
            <a:ext cx="766763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altLang="it-IT" sz="1200"/>
              <a:t>fERT</a:t>
            </a:r>
          </a:p>
        </p:txBody>
      </p:sp>
      <p:sp>
        <p:nvSpPr>
          <p:cNvPr id="17422" name="CasellaDiTesto 88"/>
          <p:cNvSpPr txBox="1">
            <a:spLocks noChangeArrowheads="1"/>
          </p:cNvSpPr>
          <p:nvPr/>
        </p:nvSpPr>
        <p:spPr bwMode="auto">
          <a:xfrm>
            <a:off x="6605588" y="1673225"/>
            <a:ext cx="766762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altLang="it-IT" sz="1200"/>
              <a:t>PA</a:t>
            </a:r>
          </a:p>
        </p:txBody>
      </p:sp>
      <p:sp>
        <p:nvSpPr>
          <p:cNvPr id="90" name="Decisione 89"/>
          <p:cNvSpPr/>
          <p:nvPr/>
        </p:nvSpPr>
        <p:spPr>
          <a:xfrm>
            <a:off x="3205163" y="2487613"/>
            <a:ext cx="766762" cy="457200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endParaRPr lang="it-IT" sz="1350"/>
          </a:p>
        </p:txBody>
      </p:sp>
      <p:sp>
        <p:nvSpPr>
          <p:cNvPr id="91" name="CasellaDiTesto 90"/>
          <p:cNvSpPr txBox="1"/>
          <p:nvPr/>
        </p:nvSpPr>
        <p:spPr>
          <a:xfrm>
            <a:off x="3286125" y="2566988"/>
            <a:ext cx="617538" cy="322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it-IT" sz="750" dirty="0">
                <a:latin typeface="Arial" panose="020B0604020202020204" pitchFamily="34" charset="0"/>
              </a:rPr>
              <a:t>Controlli superati</a:t>
            </a:r>
          </a:p>
        </p:txBody>
      </p:sp>
      <p:sp>
        <p:nvSpPr>
          <p:cNvPr id="92" name="Rettangolo arrotondato 91"/>
          <p:cNvSpPr/>
          <p:nvPr/>
        </p:nvSpPr>
        <p:spPr>
          <a:xfrm>
            <a:off x="292100" y="2571750"/>
            <a:ext cx="765175" cy="29527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endParaRPr lang="it-IT" sz="1350"/>
          </a:p>
        </p:txBody>
      </p:sp>
      <p:sp>
        <p:nvSpPr>
          <p:cNvPr id="93" name="Rettangolo 92"/>
          <p:cNvSpPr/>
          <p:nvPr/>
        </p:nvSpPr>
        <p:spPr>
          <a:xfrm>
            <a:off x="3205163" y="3121025"/>
            <a:ext cx="766762" cy="2968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endParaRPr lang="it-IT" sz="1350"/>
          </a:p>
        </p:txBody>
      </p:sp>
      <p:sp>
        <p:nvSpPr>
          <p:cNvPr id="94" name="CasellaDiTesto 93"/>
          <p:cNvSpPr txBox="1"/>
          <p:nvPr/>
        </p:nvSpPr>
        <p:spPr>
          <a:xfrm>
            <a:off x="3205163" y="3121025"/>
            <a:ext cx="766762" cy="207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it-IT" sz="750" dirty="0">
                <a:latin typeface="Arial" panose="020B0604020202020204" pitchFamily="34" charset="0"/>
                <a:cs typeface="Arial" panose="020B0604020202020204" pitchFamily="34" charset="0"/>
              </a:rPr>
              <a:t>Inoltra fattura</a:t>
            </a:r>
          </a:p>
        </p:txBody>
      </p:sp>
      <p:sp>
        <p:nvSpPr>
          <p:cNvPr id="95" name="Decisione 94"/>
          <p:cNvSpPr/>
          <p:nvPr/>
        </p:nvSpPr>
        <p:spPr>
          <a:xfrm>
            <a:off x="2139950" y="3381375"/>
            <a:ext cx="766763" cy="457200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endParaRPr lang="it-IT" sz="1350"/>
          </a:p>
        </p:txBody>
      </p:sp>
      <p:sp>
        <p:nvSpPr>
          <p:cNvPr id="96" name="CasellaDiTesto 95"/>
          <p:cNvSpPr txBox="1"/>
          <p:nvPr/>
        </p:nvSpPr>
        <p:spPr>
          <a:xfrm>
            <a:off x="2214563" y="3471863"/>
            <a:ext cx="617537" cy="322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it-IT" sz="750" dirty="0">
                <a:latin typeface="Arial" panose="020B0604020202020204" pitchFamily="34" charset="0"/>
              </a:rPr>
              <a:t>Inoltro riuscito</a:t>
            </a:r>
          </a:p>
        </p:txBody>
      </p:sp>
      <p:sp>
        <p:nvSpPr>
          <p:cNvPr id="97" name="Rettangolo 96"/>
          <p:cNvSpPr/>
          <p:nvPr/>
        </p:nvSpPr>
        <p:spPr>
          <a:xfrm>
            <a:off x="4281488" y="3475038"/>
            <a:ext cx="766762" cy="2968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endParaRPr lang="it-IT" sz="1350"/>
          </a:p>
        </p:txBody>
      </p:sp>
      <p:sp>
        <p:nvSpPr>
          <p:cNvPr id="98" name="CasellaDiTesto 97"/>
          <p:cNvSpPr txBox="1"/>
          <p:nvPr/>
        </p:nvSpPr>
        <p:spPr>
          <a:xfrm>
            <a:off x="4281488" y="3482975"/>
            <a:ext cx="766762" cy="322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it-IT" sz="750" dirty="0">
                <a:latin typeface="Arial" panose="020B0604020202020204" pitchFamily="34" charset="0"/>
                <a:cs typeface="Arial" panose="020B0604020202020204" pitchFamily="34" charset="0"/>
              </a:rPr>
              <a:t>Riceve fattura</a:t>
            </a:r>
          </a:p>
        </p:txBody>
      </p:sp>
      <p:sp>
        <p:nvSpPr>
          <p:cNvPr id="99" name="Rettangolo 98"/>
          <p:cNvSpPr/>
          <p:nvPr/>
        </p:nvSpPr>
        <p:spPr>
          <a:xfrm>
            <a:off x="5357813" y="3471863"/>
            <a:ext cx="766762" cy="2968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endParaRPr lang="it-IT" sz="1350"/>
          </a:p>
        </p:txBody>
      </p:sp>
      <p:sp>
        <p:nvSpPr>
          <p:cNvPr id="100" name="CasellaDiTesto 99"/>
          <p:cNvSpPr txBox="1"/>
          <p:nvPr/>
        </p:nvSpPr>
        <p:spPr>
          <a:xfrm>
            <a:off x="5357813" y="3471863"/>
            <a:ext cx="766762" cy="322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it-IT" sz="750" dirty="0">
                <a:latin typeface="Arial" panose="020B0604020202020204" pitchFamily="34" charset="0"/>
                <a:cs typeface="Arial" panose="020B0604020202020204" pitchFamily="34" charset="0"/>
              </a:rPr>
              <a:t>Effettua controllo </a:t>
            </a:r>
            <a:r>
              <a:rPr lang="it-IT" sz="750" dirty="0" err="1">
                <a:latin typeface="Arial" panose="020B0604020202020204" pitchFamily="34" charset="0"/>
                <a:cs typeface="Arial" panose="020B0604020202020204" pitchFamily="34" charset="0"/>
              </a:rPr>
              <a:t>AdS</a:t>
            </a:r>
            <a:endParaRPr lang="it-IT" sz="7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1" name="Decisione 100"/>
          <p:cNvSpPr/>
          <p:nvPr/>
        </p:nvSpPr>
        <p:spPr>
          <a:xfrm>
            <a:off x="5373688" y="4313238"/>
            <a:ext cx="766762" cy="457200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endParaRPr lang="it-IT" sz="1350"/>
          </a:p>
        </p:txBody>
      </p:sp>
      <p:sp>
        <p:nvSpPr>
          <p:cNvPr id="102" name="CasellaDiTesto 101"/>
          <p:cNvSpPr txBox="1"/>
          <p:nvPr/>
        </p:nvSpPr>
        <p:spPr>
          <a:xfrm>
            <a:off x="5467350" y="4446588"/>
            <a:ext cx="617538" cy="207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it-IT" sz="750" dirty="0" err="1">
                <a:latin typeface="Arial" panose="020B0604020202020204" pitchFamily="34" charset="0"/>
              </a:rPr>
              <a:t>AdS</a:t>
            </a:r>
            <a:r>
              <a:rPr lang="it-IT" sz="750" dirty="0">
                <a:latin typeface="Arial" panose="020B0604020202020204" pitchFamily="34" charset="0"/>
              </a:rPr>
              <a:t> OK</a:t>
            </a:r>
          </a:p>
        </p:txBody>
      </p:sp>
      <p:sp>
        <p:nvSpPr>
          <p:cNvPr id="103" name="Rettangolo 102"/>
          <p:cNvSpPr/>
          <p:nvPr/>
        </p:nvSpPr>
        <p:spPr>
          <a:xfrm>
            <a:off x="5383213" y="4994275"/>
            <a:ext cx="765175" cy="2968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endParaRPr lang="it-IT" sz="1350"/>
          </a:p>
        </p:txBody>
      </p:sp>
      <p:sp>
        <p:nvSpPr>
          <p:cNvPr id="104" name="CasellaDiTesto 103"/>
          <p:cNvSpPr txBox="1"/>
          <p:nvPr/>
        </p:nvSpPr>
        <p:spPr>
          <a:xfrm>
            <a:off x="5383213" y="5049838"/>
            <a:ext cx="765175" cy="207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it-IT" sz="750" dirty="0">
                <a:latin typeface="Arial" panose="020B0604020202020204" pitchFamily="34" charset="0"/>
                <a:cs typeface="Arial" panose="020B0604020202020204" pitchFamily="34" charset="0"/>
              </a:rPr>
              <a:t>Inoltra fattura</a:t>
            </a:r>
          </a:p>
        </p:txBody>
      </p:sp>
      <p:sp>
        <p:nvSpPr>
          <p:cNvPr id="105" name="CasellaDiTesto 104"/>
          <p:cNvSpPr txBox="1"/>
          <p:nvPr/>
        </p:nvSpPr>
        <p:spPr>
          <a:xfrm>
            <a:off x="285750" y="2584450"/>
            <a:ext cx="758825" cy="207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it-IT" sz="750" dirty="0">
                <a:latin typeface="Arial" panose="020B0604020202020204" pitchFamily="34" charset="0"/>
              </a:rPr>
              <a:t>Notifica scarto</a:t>
            </a:r>
          </a:p>
        </p:txBody>
      </p:sp>
      <p:sp>
        <p:nvSpPr>
          <p:cNvPr id="106" name="CasellaDiTesto 105"/>
          <p:cNvSpPr txBox="1"/>
          <p:nvPr/>
        </p:nvSpPr>
        <p:spPr>
          <a:xfrm>
            <a:off x="219075" y="3406775"/>
            <a:ext cx="952500" cy="322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it-IT" sz="750" dirty="0">
                <a:latin typeface="Arial" panose="020B0604020202020204" pitchFamily="34" charset="0"/>
              </a:rPr>
              <a:t>Notifica mancata consegna</a:t>
            </a:r>
          </a:p>
        </p:txBody>
      </p:sp>
      <p:sp>
        <p:nvSpPr>
          <p:cNvPr id="107" name="Rettangolo arrotondato 106"/>
          <p:cNvSpPr/>
          <p:nvPr/>
        </p:nvSpPr>
        <p:spPr>
          <a:xfrm>
            <a:off x="4314825" y="4394200"/>
            <a:ext cx="765175" cy="29686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endParaRPr lang="it-IT" sz="1350"/>
          </a:p>
        </p:txBody>
      </p:sp>
      <p:sp>
        <p:nvSpPr>
          <p:cNvPr id="108" name="CasellaDiTesto 107"/>
          <p:cNvSpPr txBox="1"/>
          <p:nvPr/>
        </p:nvSpPr>
        <p:spPr>
          <a:xfrm>
            <a:off x="4314825" y="4398963"/>
            <a:ext cx="758825" cy="322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it-IT" sz="750" dirty="0">
                <a:latin typeface="Arial" panose="020B0604020202020204" pitchFamily="34" charset="0"/>
              </a:rPr>
              <a:t>Trasmette notifica rifiuto</a:t>
            </a:r>
          </a:p>
        </p:txBody>
      </p:sp>
      <p:sp>
        <p:nvSpPr>
          <p:cNvPr id="109" name="Rettangolo arrotondato 108"/>
          <p:cNvSpPr/>
          <p:nvPr/>
        </p:nvSpPr>
        <p:spPr>
          <a:xfrm>
            <a:off x="2686050" y="4398963"/>
            <a:ext cx="765175" cy="29686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endParaRPr lang="it-IT" sz="1350"/>
          </a:p>
        </p:txBody>
      </p:sp>
      <p:sp>
        <p:nvSpPr>
          <p:cNvPr id="110" name="CasellaDiTesto 109"/>
          <p:cNvSpPr txBox="1"/>
          <p:nvPr/>
        </p:nvSpPr>
        <p:spPr>
          <a:xfrm>
            <a:off x="2698750" y="4398963"/>
            <a:ext cx="758825" cy="3238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it-IT" sz="750" dirty="0">
                <a:latin typeface="Arial" panose="020B0604020202020204" pitchFamily="34" charset="0"/>
              </a:rPr>
              <a:t>Inoltra notifica rifiuto</a:t>
            </a:r>
          </a:p>
        </p:txBody>
      </p:sp>
      <p:sp>
        <p:nvSpPr>
          <p:cNvPr id="111" name="Rettangolo 110"/>
          <p:cNvSpPr/>
          <p:nvPr/>
        </p:nvSpPr>
        <p:spPr>
          <a:xfrm>
            <a:off x="6604000" y="5000625"/>
            <a:ext cx="766763" cy="2968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endParaRPr lang="it-IT" sz="1350"/>
          </a:p>
        </p:txBody>
      </p:sp>
      <p:sp>
        <p:nvSpPr>
          <p:cNvPr id="112" name="CasellaDiTesto 111"/>
          <p:cNvSpPr txBox="1"/>
          <p:nvPr/>
        </p:nvSpPr>
        <p:spPr>
          <a:xfrm>
            <a:off x="6599238" y="4994275"/>
            <a:ext cx="766762" cy="322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it-IT" sz="750" dirty="0">
                <a:latin typeface="Arial" panose="020B0604020202020204" pitchFamily="34" charset="0"/>
                <a:cs typeface="Arial" panose="020B0604020202020204" pitchFamily="34" charset="0"/>
              </a:rPr>
              <a:t>Riceve fattura</a:t>
            </a:r>
          </a:p>
        </p:txBody>
      </p:sp>
      <p:sp>
        <p:nvSpPr>
          <p:cNvPr id="113" name="Rettangolo 112"/>
          <p:cNvSpPr/>
          <p:nvPr/>
        </p:nvSpPr>
        <p:spPr>
          <a:xfrm>
            <a:off x="6602413" y="5597525"/>
            <a:ext cx="765175" cy="2968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endParaRPr lang="it-IT" sz="1350"/>
          </a:p>
        </p:txBody>
      </p:sp>
      <p:sp>
        <p:nvSpPr>
          <p:cNvPr id="114" name="CasellaDiTesto 113"/>
          <p:cNvSpPr txBox="1"/>
          <p:nvPr/>
        </p:nvSpPr>
        <p:spPr>
          <a:xfrm>
            <a:off x="6602413" y="5592763"/>
            <a:ext cx="765175" cy="3238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it-IT" sz="750" dirty="0">
                <a:latin typeface="Arial" panose="020B0604020202020204" pitchFamily="34" charset="0"/>
                <a:cs typeface="Arial" panose="020B0604020202020204" pitchFamily="34" charset="0"/>
              </a:rPr>
              <a:t>Decide accettabilità</a:t>
            </a:r>
          </a:p>
        </p:txBody>
      </p:sp>
      <p:sp>
        <p:nvSpPr>
          <p:cNvPr id="115" name="Decisione 114"/>
          <p:cNvSpPr/>
          <p:nvPr/>
        </p:nvSpPr>
        <p:spPr>
          <a:xfrm>
            <a:off x="4305300" y="5519738"/>
            <a:ext cx="765175" cy="457200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endParaRPr lang="it-IT" sz="1350"/>
          </a:p>
        </p:txBody>
      </p:sp>
      <p:sp>
        <p:nvSpPr>
          <p:cNvPr id="116" name="CasellaDiTesto 115"/>
          <p:cNvSpPr txBox="1"/>
          <p:nvPr/>
        </p:nvSpPr>
        <p:spPr>
          <a:xfrm>
            <a:off x="4384675" y="5597525"/>
            <a:ext cx="619125" cy="3238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it-IT" sz="750" dirty="0">
                <a:latin typeface="Arial" panose="020B0604020202020204" pitchFamily="34" charset="0"/>
              </a:rPr>
              <a:t>Fattura accettata</a:t>
            </a:r>
          </a:p>
        </p:txBody>
      </p:sp>
      <p:sp>
        <p:nvSpPr>
          <p:cNvPr id="117" name="Rettangolo arrotondato 116"/>
          <p:cNvSpPr/>
          <p:nvPr/>
        </p:nvSpPr>
        <p:spPr>
          <a:xfrm>
            <a:off x="292100" y="4398963"/>
            <a:ext cx="765175" cy="29527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endParaRPr lang="it-IT" sz="1350"/>
          </a:p>
        </p:txBody>
      </p:sp>
      <p:sp>
        <p:nvSpPr>
          <p:cNvPr id="118" name="CasellaDiTesto 117"/>
          <p:cNvSpPr txBox="1"/>
          <p:nvPr/>
        </p:nvSpPr>
        <p:spPr>
          <a:xfrm>
            <a:off x="285750" y="4454525"/>
            <a:ext cx="758825" cy="207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it-IT" sz="750" dirty="0">
                <a:latin typeface="Arial" panose="020B0604020202020204" pitchFamily="34" charset="0"/>
              </a:rPr>
              <a:t>Notifica rifiuto</a:t>
            </a:r>
          </a:p>
        </p:txBody>
      </p:sp>
      <p:sp>
        <p:nvSpPr>
          <p:cNvPr id="119" name="Rettangolo arrotondato 118"/>
          <p:cNvSpPr/>
          <p:nvPr/>
        </p:nvSpPr>
        <p:spPr>
          <a:xfrm>
            <a:off x="2773363" y="5600700"/>
            <a:ext cx="765175" cy="29527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endParaRPr lang="it-IT" sz="1350"/>
          </a:p>
        </p:txBody>
      </p:sp>
      <p:sp>
        <p:nvSpPr>
          <p:cNvPr id="120" name="CasellaDiTesto 119"/>
          <p:cNvSpPr txBox="1"/>
          <p:nvPr/>
        </p:nvSpPr>
        <p:spPr>
          <a:xfrm>
            <a:off x="2740025" y="5602288"/>
            <a:ext cx="833438" cy="3238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it-IT" sz="750" dirty="0">
                <a:latin typeface="Arial" panose="020B0604020202020204" pitchFamily="34" charset="0"/>
              </a:rPr>
              <a:t>Inoltra notifica accettazione</a:t>
            </a:r>
          </a:p>
        </p:txBody>
      </p:sp>
      <p:sp>
        <p:nvSpPr>
          <p:cNvPr id="121" name="Rettangolo arrotondato 120"/>
          <p:cNvSpPr/>
          <p:nvPr/>
        </p:nvSpPr>
        <p:spPr>
          <a:xfrm>
            <a:off x="298450" y="5586413"/>
            <a:ext cx="766763" cy="29686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endParaRPr lang="it-IT" sz="1350"/>
          </a:p>
        </p:txBody>
      </p:sp>
      <p:sp>
        <p:nvSpPr>
          <p:cNvPr id="122" name="CasellaDiTesto 121"/>
          <p:cNvSpPr txBox="1"/>
          <p:nvPr/>
        </p:nvSpPr>
        <p:spPr>
          <a:xfrm>
            <a:off x="292100" y="5589588"/>
            <a:ext cx="758825" cy="322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it-IT" sz="750" dirty="0">
                <a:latin typeface="Arial" panose="020B0604020202020204" pitchFamily="34" charset="0"/>
              </a:rPr>
              <a:t>Notifica accettazione</a:t>
            </a:r>
          </a:p>
        </p:txBody>
      </p:sp>
      <p:cxnSp>
        <p:nvCxnSpPr>
          <p:cNvPr id="123" name="Connettore 2 122"/>
          <p:cNvCxnSpPr>
            <a:stCxn id="78" idx="3"/>
            <a:endCxn id="85" idx="1"/>
          </p:cNvCxnSpPr>
          <p:nvPr/>
        </p:nvCxnSpPr>
        <p:spPr>
          <a:xfrm>
            <a:off x="1050925" y="2251075"/>
            <a:ext cx="1071563" cy="20638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Connettore 4 123"/>
          <p:cNvCxnSpPr>
            <a:stCxn id="84" idx="3"/>
            <a:endCxn id="90" idx="0"/>
          </p:cNvCxnSpPr>
          <p:nvPr/>
        </p:nvCxnSpPr>
        <p:spPr>
          <a:xfrm>
            <a:off x="2887663" y="2257425"/>
            <a:ext cx="700087" cy="230188"/>
          </a:xfrm>
          <a:prstGeom prst="bentConnector2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Connettore 2 124"/>
          <p:cNvCxnSpPr>
            <a:stCxn id="90" idx="2"/>
            <a:endCxn id="94" idx="0"/>
          </p:cNvCxnSpPr>
          <p:nvPr/>
        </p:nvCxnSpPr>
        <p:spPr>
          <a:xfrm>
            <a:off x="3587750" y="2944813"/>
            <a:ext cx="0" cy="176212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Connettore 4 125"/>
          <p:cNvCxnSpPr>
            <a:stCxn id="93" idx="1"/>
            <a:endCxn id="95" idx="0"/>
          </p:cNvCxnSpPr>
          <p:nvPr/>
        </p:nvCxnSpPr>
        <p:spPr>
          <a:xfrm rot="10800000" flipV="1">
            <a:off x="2524125" y="3270250"/>
            <a:ext cx="681038" cy="111125"/>
          </a:xfrm>
          <a:prstGeom prst="bentConnector2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Connettore 2 126"/>
          <p:cNvCxnSpPr>
            <a:endCxn id="97" idx="1"/>
          </p:cNvCxnSpPr>
          <p:nvPr/>
        </p:nvCxnSpPr>
        <p:spPr>
          <a:xfrm>
            <a:off x="2908300" y="3606800"/>
            <a:ext cx="1373188" cy="15875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Connettore 2 127"/>
          <p:cNvCxnSpPr>
            <a:stCxn id="95" idx="1"/>
          </p:cNvCxnSpPr>
          <p:nvPr/>
        </p:nvCxnSpPr>
        <p:spPr>
          <a:xfrm flipH="1">
            <a:off x="1044575" y="3609975"/>
            <a:ext cx="1095375" cy="9525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Rettangolo arrotondato 128"/>
          <p:cNvSpPr/>
          <p:nvPr/>
        </p:nvSpPr>
        <p:spPr>
          <a:xfrm>
            <a:off x="295275" y="3863975"/>
            <a:ext cx="765175" cy="29686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endParaRPr lang="it-IT" sz="1350"/>
          </a:p>
        </p:txBody>
      </p:sp>
      <p:sp>
        <p:nvSpPr>
          <p:cNvPr id="130" name="CasellaDiTesto 129"/>
          <p:cNvSpPr txBox="1"/>
          <p:nvPr/>
        </p:nvSpPr>
        <p:spPr>
          <a:xfrm>
            <a:off x="225425" y="3836988"/>
            <a:ext cx="904875" cy="3238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it-IT" sz="750" dirty="0">
                <a:latin typeface="Arial" panose="020B0604020202020204" pitchFamily="34" charset="0"/>
              </a:rPr>
              <a:t>Notifica ricevuta consegna</a:t>
            </a:r>
          </a:p>
        </p:txBody>
      </p:sp>
      <p:cxnSp>
        <p:nvCxnSpPr>
          <p:cNvPr id="131" name="Connettore 4 130"/>
          <p:cNvCxnSpPr>
            <a:stCxn id="95" idx="2"/>
          </p:cNvCxnSpPr>
          <p:nvPr/>
        </p:nvCxnSpPr>
        <p:spPr>
          <a:xfrm rot="5400000">
            <a:off x="1708150" y="3175000"/>
            <a:ext cx="152400" cy="1479550"/>
          </a:xfrm>
          <a:prstGeom prst="bentConnector2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Connettore 2 131"/>
          <p:cNvCxnSpPr>
            <a:stCxn id="97" idx="3"/>
            <a:endCxn id="99" idx="1"/>
          </p:cNvCxnSpPr>
          <p:nvPr/>
        </p:nvCxnSpPr>
        <p:spPr>
          <a:xfrm flipV="1">
            <a:off x="5048250" y="3619500"/>
            <a:ext cx="309563" cy="3175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Connettore 2 132"/>
          <p:cNvCxnSpPr>
            <a:stCxn id="100" idx="2"/>
          </p:cNvCxnSpPr>
          <p:nvPr/>
        </p:nvCxnSpPr>
        <p:spPr>
          <a:xfrm>
            <a:off x="5741988" y="3794125"/>
            <a:ext cx="9525" cy="506413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Connettore 2 133"/>
          <p:cNvCxnSpPr>
            <a:stCxn id="101" idx="1"/>
            <a:endCxn id="107" idx="3"/>
          </p:cNvCxnSpPr>
          <p:nvPr/>
        </p:nvCxnSpPr>
        <p:spPr>
          <a:xfrm flipH="1">
            <a:off x="5080000" y="4541838"/>
            <a:ext cx="293688" cy="1587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Connettore 2 134"/>
          <p:cNvCxnSpPr>
            <a:stCxn id="107" idx="1"/>
            <a:endCxn id="109" idx="3"/>
          </p:cNvCxnSpPr>
          <p:nvPr/>
        </p:nvCxnSpPr>
        <p:spPr>
          <a:xfrm flipH="1">
            <a:off x="3451225" y="4543425"/>
            <a:ext cx="863600" cy="3175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Connettore 2 135"/>
          <p:cNvCxnSpPr>
            <a:endCxn id="117" idx="3"/>
          </p:cNvCxnSpPr>
          <p:nvPr/>
        </p:nvCxnSpPr>
        <p:spPr>
          <a:xfrm flipH="1">
            <a:off x="1057275" y="4535488"/>
            <a:ext cx="1606550" cy="11112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Connettore 2 136"/>
          <p:cNvCxnSpPr>
            <a:stCxn id="101" idx="2"/>
            <a:endCxn id="103" idx="0"/>
          </p:cNvCxnSpPr>
          <p:nvPr/>
        </p:nvCxnSpPr>
        <p:spPr>
          <a:xfrm>
            <a:off x="5757863" y="4770438"/>
            <a:ext cx="7937" cy="223837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Connettore 2 137"/>
          <p:cNvCxnSpPr>
            <a:stCxn id="104" idx="3"/>
          </p:cNvCxnSpPr>
          <p:nvPr/>
        </p:nvCxnSpPr>
        <p:spPr>
          <a:xfrm flipV="1">
            <a:off x="6148388" y="5138738"/>
            <a:ext cx="442912" cy="15875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Connettore 2 138"/>
          <p:cNvCxnSpPr>
            <a:stCxn id="111" idx="2"/>
            <a:endCxn id="114" idx="0"/>
          </p:cNvCxnSpPr>
          <p:nvPr/>
        </p:nvCxnSpPr>
        <p:spPr>
          <a:xfrm flipH="1">
            <a:off x="6985000" y="5297488"/>
            <a:ext cx="3175" cy="295275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Connettore 2 139"/>
          <p:cNvCxnSpPr>
            <a:endCxn id="115" idx="3"/>
          </p:cNvCxnSpPr>
          <p:nvPr/>
        </p:nvCxnSpPr>
        <p:spPr>
          <a:xfrm flipH="1" flipV="1">
            <a:off x="5070475" y="5748338"/>
            <a:ext cx="1520825" cy="1587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Connettore 2 140"/>
          <p:cNvCxnSpPr>
            <a:stCxn id="115" idx="0"/>
            <a:endCxn id="107" idx="2"/>
          </p:cNvCxnSpPr>
          <p:nvPr/>
        </p:nvCxnSpPr>
        <p:spPr>
          <a:xfrm flipV="1">
            <a:off x="4687888" y="4691063"/>
            <a:ext cx="9525" cy="828675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Connettore 2 141"/>
          <p:cNvCxnSpPr>
            <a:stCxn id="115" idx="1"/>
            <a:endCxn id="119" idx="3"/>
          </p:cNvCxnSpPr>
          <p:nvPr/>
        </p:nvCxnSpPr>
        <p:spPr>
          <a:xfrm flipH="1">
            <a:off x="3538538" y="5748338"/>
            <a:ext cx="766762" cy="0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Connettore 2 142"/>
          <p:cNvCxnSpPr>
            <a:stCxn id="120" idx="1"/>
            <a:endCxn id="121" idx="3"/>
          </p:cNvCxnSpPr>
          <p:nvPr/>
        </p:nvCxnSpPr>
        <p:spPr>
          <a:xfrm flipH="1" flipV="1">
            <a:off x="1065213" y="5735638"/>
            <a:ext cx="1674812" cy="28575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Connettore 2 143"/>
          <p:cNvCxnSpPr>
            <a:stCxn id="90" idx="1"/>
            <a:endCxn id="92" idx="3"/>
          </p:cNvCxnSpPr>
          <p:nvPr/>
        </p:nvCxnSpPr>
        <p:spPr>
          <a:xfrm flipH="1">
            <a:off x="1057275" y="2716213"/>
            <a:ext cx="2147888" cy="3175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CasellaDiTesto 144"/>
          <p:cNvSpPr txBox="1"/>
          <p:nvPr/>
        </p:nvSpPr>
        <p:spPr>
          <a:xfrm>
            <a:off x="3587750" y="2894013"/>
            <a:ext cx="315913" cy="207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sz="750" dirty="0">
                <a:latin typeface="Arial" panose="020B0604020202020204" pitchFamily="34" charset="0"/>
              </a:rPr>
              <a:t>Si</a:t>
            </a:r>
          </a:p>
        </p:txBody>
      </p:sp>
      <p:sp>
        <p:nvSpPr>
          <p:cNvPr id="146" name="CasellaDiTesto 145"/>
          <p:cNvSpPr txBox="1"/>
          <p:nvPr/>
        </p:nvSpPr>
        <p:spPr>
          <a:xfrm>
            <a:off x="2897188" y="2541588"/>
            <a:ext cx="304800" cy="207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sz="750" dirty="0">
                <a:latin typeface="Arial" panose="020B0604020202020204" pitchFamily="34" charset="0"/>
              </a:rPr>
              <a:t>No</a:t>
            </a:r>
          </a:p>
        </p:txBody>
      </p:sp>
      <p:sp>
        <p:nvSpPr>
          <p:cNvPr id="147" name="CasellaDiTesto 146"/>
          <p:cNvSpPr txBox="1"/>
          <p:nvPr/>
        </p:nvSpPr>
        <p:spPr>
          <a:xfrm>
            <a:off x="4129088" y="5594350"/>
            <a:ext cx="317500" cy="207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sz="750" dirty="0">
                <a:latin typeface="Arial" panose="020B0604020202020204" pitchFamily="34" charset="0"/>
              </a:rPr>
              <a:t>Si</a:t>
            </a:r>
          </a:p>
        </p:txBody>
      </p:sp>
      <p:sp>
        <p:nvSpPr>
          <p:cNvPr id="148" name="CasellaDiTesto 147"/>
          <p:cNvSpPr txBox="1"/>
          <p:nvPr/>
        </p:nvSpPr>
        <p:spPr>
          <a:xfrm>
            <a:off x="5775325" y="4718050"/>
            <a:ext cx="317500" cy="207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sz="750" dirty="0">
                <a:latin typeface="Arial" panose="020B0604020202020204" pitchFamily="34" charset="0"/>
              </a:rPr>
              <a:t>Si</a:t>
            </a:r>
          </a:p>
        </p:txBody>
      </p:sp>
      <p:sp>
        <p:nvSpPr>
          <p:cNvPr id="149" name="CasellaDiTesto 148"/>
          <p:cNvSpPr txBox="1"/>
          <p:nvPr/>
        </p:nvSpPr>
        <p:spPr>
          <a:xfrm>
            <a:off x="2490788" y="3830638"/>
            <a:ext cx="317500" cy="207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sz="750" dirty="0">
                <a:latin typeface="Arial" panose="020B0604020202020204" pitchFamily="34" charset="0"/>
              </a:rPr>
              <a:t>Si</a:t>
            </a:r>
          </a:p>
        </p:txBody>
      </p:sp>
      <p:sp>
        <p:nvSpPr>
          <p:cNvPr id="150" name="CasellaDiTesto 149"/>
          <p:cNvSpPr txBox="1"/>
          <p:nvPr/>
        </p:nvSpPr>
        <p:spPr>
          <a:xfrm>
            <a:off x="2887663" y="3470275"/>
            <a:ext cx="317500" cy="207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sz="750" dirty="0">
                <a:latin typeface="Arial" panose="020B0604020202020204" pitchFamily="34" charset="0"/>
              </a:rPr>
              <a:t>Si</a:t>
            </a:r>
          </a:p>
        </p:txBody>
      </p:sp>
      <p:sp>
        <p:nvSpPr>
          <p:cNvPr id="151" name="CasellaDiTesto 150"/>
          <p:cNvSpPr txBox="1"/>
          <p:nvPr/>
        </p:nvSpPr>
        <p:spPr>
          <a:xfrm>
            <a:off x="4664075" y="5373688"/>
            <a:ext cx="304800" cy="207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sz="750" dirty="0">
                <a:latin typeface="Arial" panose="020B0604020202020204" pitchFamily="34" charset="0"/>
              </a:rPr>
              <a:t>No</a:t>
            </a:r>
          </a:p>
        </p:txBody>
      </p:sp>
      <p:sp>
        <p:nvSpPr>
          <p:cNvPr id="152" name="CasellaDiTesto 151"/>
          <p:cNvSpPr txBox="1"/>
          <p:nvPr/>
        </p:nvSpPr>
        <p:spPr>
          <a:xfrm>
            <a:off x="5141913" y="4359275"/>
            <a:ext cx="306387" cy="207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sz="750" dirty="0">
                <a:latin typeface="Arial" panose="020B0604020202020204" pitchFamily="34" charset="0"/>
              </a:rPr>
              <a:t>No</a:t>
            </a:r>
          </a:p>
        </p:txBody>
      </p:sp>
      <p:sp>
        <p:nvSpPr>
          <p:cNvPr id="153" name="CasellaDiTesto 152"/>
          <p:cNvSpPr txBox="1"/>
          <p:nvPr/>
        </p:nvSpPr>
        <p:spPr>
          <a:xfrm>
            <a:off x="1947863" y="3470275"/>
            <a:ext cx="306387" cy="207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sz="750" dirty="0">
                <a:latin typeface="Arial" panose="020B0604020202020204" pitchFamily="34" charset="0"/>
              </a:rPr>
              <a:t>No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4" descr="sfondo_slide_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4611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5" name="CasellaDiTesto 4"/>
          <p:cNvSpPr txBox="1">
            <a:spLocks noChangeArrowheads="1"/>
          </p:cNvSpPr>
          <p:nvPr/>
        </p:nvSpPr>
        <p:spPr bwMode="auto">
          <a:xfrm>
            <a:off x="250825" y="1014413"/>
            <a:ext cx="64817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it-IT" altLang="it-IT" sz="2000">
                <a:solidFill>
                  <a:srgbClr val="C00000"/>
                </a:solidFill>
              </a:rPr>
              <a:t>Comunicazione con la Piattaforma di Certificazione del Credito</a:t>
            </a:r>
          </a:p>
        </p:txBody>
      </p:sp>
      <p:cxnSp>
        <p:nvCxnSpPr>
          <p:cNvPr id="4" name="Connettore 1 3"/>
          <p:cNvCxnSpPr/>
          <p:nvPr/>
        </p:nvCxnSpPr>
        <p:spPr>
          <a:xfrm flipH="1">
            <a:off x="5630863" y="2138363"/>
            <a:ext cx="6350" cy="452120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ttore 1 5"/>
          <p:cNvCxnSpPr/>
          <p:nvPr/>
        </p:nvCxnSpPr>
        <p:spPr>
          <a:xfrm flipH="1">
            <a:off x="2914650" y="2138363"/>
            <a:ext cx="6350" cy="452120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37" name="CasellaDiTesto 6"/>
          <p:cNvSpPr txBox="1">
            <a:spLocks noChangeArrowheads="1"/>
          </p:cNvSpPr>
          <p:nvPr/>
        </p:nvSpPr>
        <p:spPr bwMode="auto">
          <a:xfrm>
            <a:off x="1177925" y="2138363"/>
            <a:ext cx="7651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altLang="it-IT" sz="1200"/>
              <a:t>fERT</a:t>
            </a:r>
          </a:p>
        </p:txBody>
      </p:sp>
      <p:sp>
        <p:nvSpPr>
          <p:cNvPr id="18438" name="CasellaDiTesto 7"/>
          <p:cNvSpPr txBox="1">
            <a:spLocks noChangeArrowheads="1"/>
          </p:cNvSpPr>
          <p:nvPr/>
        </p:nvSpPr>
        <p:spPr bwMode="auto">
          <a:xfrm>
            <a:off x="3892550" y="2138363"/>
            <a:ext cx="7667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altLang="it-IT" sz="1200"/>
              <a:t>PA</a:t>
            </a:r>
          </a:p>
        </p:txBody>
      </p:sp>
      <p:sp>
        <p:nvSpPr>
          <p:cNvPr id="18439" name="CasellaDiTesto 8"/>
          <p:cNvSpPr txBox="1">
            <a:spLocks noChangeArrowheads="1"/>
          </p:cNvSpPr>
          <p:nvPr/>
        </p:nvSpPr>
        <p:spPr bwMode="auto">
          <a:xfrm>
            <a:off x="6608763" y="2138363"/>
            <a:ext cx="7651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altLang="it-IT" sz="1200"/>
              <a:t>PCC</a:t>
            </a:r>
          </a:p>
        </p:txBody>
      </p:sp>
      <p:sp>
        <p:nvSpPr>
          <p:cNvPr id="10" name="Rettangolo 9"/>
          <p:cNvSpPr/>
          <p:nvPr/>
        </p:nvSpPr>
        <p:spPr>
          <a:xfrm>
            <a:off x="3892550" y="2544763"/>
            <a:ext cx="766763" cy="2968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endParaRPr lang="it-IT" sz="1350"/>
          </a:p>
        </p:txBody>
      </p:sp>
      <p:sp>
        <p:nvSpPr>
          <p:cNvPr id="11" name="CasellaDiTesto 10"/>
          <p:cNvSpPr txBox="1"/>
          <p:nvPr/>
        </p:nvSpPr>
        <p:spPr>
          <a:xfrm>
            <a:off x="3830638" y="2532063"/>
            <a:ext cx="923925" cy="3238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it-IT" sz="750" dirty="0">
                <a:latin typeface="Arial" panose="020B0604020202020204" pitchFamily="34" charset="0"/>
                <a:cs typeface="Arial" panose="020B0604020202020204" pitchFamily="34" charset="0"/>
              </a:rPr>
              <a:t>Trasmette stato contabile fatture</a:t>
            </a:r>
          </a:p>
        </p:txBody>
      </p:sp>
      <p:sp>
        <p:nvSpPr>
          <p:cNvPr id="12" name="Rettangolo 11"/>
          <p:cNvSpPr/>
          <p:nvPr/>
        </p:nvSpPr>
        <p:spPr>
          <a:xfrm>
            <a:off x="3892550" y="4086225"/>
            <a:ext cx="766763" cy="2968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endParaRPr lang="it-IT" sz="1350"/>
          </a:p>
        </p:txBody>
      </p:sp>
      <p:sp>
        <p:nvSpPr>
          <p:cNvPr id="13" name="CasellaDiTesto 12"/>
          <p:cNvSpPr txBox="1"/>
          <p:nvPr/>
        </p:nvSpPr>
        <p:spPr>
          <a:xfrm>
            <a:off x="3892550" y="4086225"/>
            <a:ext cx="766763" cy="3238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it-IT" sz="750" dirty="0">
                <a:latin typeface="Arial" panose="020B0604020202020204" pitchFamily="34" charset="0"/>
                <a:cs typeface="Arial" panose="020B0604020202020204" pitchFamily="34" charset="0"/>
              </a:rPr>
              <a:t>Scarica tracciato 003</a:t>
            </a:r>
          </a:p>
        </p:txBody>
      </p:sp>
      <p:sp>
        <p:nvSpPr>
          <p:cNvPr id="14" name="Rettangolo 13"/>
          <p:cNvSpPr/>
          <p:nvPr/>
        </p:nvSpPr>
        <p:spPr>
          <a:xfrm>
            <a:off x="3892550" y="4713288"/>
            <a:ext cx="766763" cy="2968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endParaRPr lang="it-IT" sz="1350"/>
          </a:p>
        </p:txBody>
      </p:sp>
      <p:sp>
        <p:nvSpPr>
          <p:cNvPr id="15" name="CasellaDiTesto 14"/>
          <p:cNvSpPr txBox="1"/>
          <p:nvPr/>
        </p:nvSpPr>
        <p:spPr>
          <a:xfrm>
            <a:off x="3892550" y="4713288"/>
            <a:ext cx="766763" cy="322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it-IT" sz="750" dirty="0">
                <a:latin typeface="Arial" panose="020B0604020202020204" pitchFamily="34" charset="0"/>
                <a:cs typeface="Arial" panose="020B0604020202020204" pitchFamily="34" charset="0"/>
              </a:rPr>
              <a:t>Invia tracciato 003</a:t>
            </a:r>
          </a:p>
        </p:txBody>
      </p:sp>
      <p:sp>
        <p:nvSpPr>
          <p:cNvPr id="16" name="Rettangolo 15"/>
          <p:cNvSpPr/>
          <p:nvPr/>
        </p:nvSpPr>
        <p:spPr>
          <a:xfrm>
            <a:off x="3892550" y="5335588"/>
            <a:ext cx="766763" cy="2952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endParaRPr lang="it-IT" sz="1350"/>
          </a:p>
        </p:txBody>
      </p:sp>
      <p:sp>
        <p:nvSpPr>
          <p:cNvPr id="17" name="CasellaDiTesto 16"/>
          <p:cNvSpPr txBox="1"/>
          <p:nvPr/>
        </p:nvSpPr>
        <p:spPr>
          <a:xfrm>
            <a:off x="3875088" y="5330825"/>
            <a:ext cx="841375" cy="3238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it-IT" sz="750" dirty="0">
                <a:latin typeface="Arial" panose="020B0604020202020204" pitchFamily="34" charset="0"/>
                <a:cs typeface="Arial" panose="020B0604020202020204" pitchFamily="34" charset="0"/>
              </a:rPr>
              <a:t>Inoltra esito caricamento</a:t>
            </a:r>
          </a:p>
        </p:txBody>
      </p:sp>
      <p:sp>
        <p:nvSpPr>
          <p:cNvPr id="18" name="Rettangolo 17"/>
          <p:cNvSpPr/>
          <p:nvPr/>
        </p:nvSpPr>
        <p:spPr>
          <a:xfrm>
            <a:off x="6608763" y="4713288"/>
            <a:ext cx="765175" cy="2968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endParaRPr lang="it-IT" sz="1350"/>
          </a:p>
        </p:txBody>
      </p:sp>
      <p:sp>
        <p:nvSpPr>
          <p:cNvPr id="19" name="CasellaDiTesto 18"/>
          <p:cNvSpPr txBox="1"/>
          <p:nvPr/>
        </p:nvSpPr>
        <p:spPr>
          <a:xfrm>
            <a:off x="6626225" y="4713288"/>
            <a:ext cx="766763" cy="322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it-IT" sz="750" dirty="0">
                <a:latin typeface="Arial" panose="020B0604020202020204" pitchFamily="34" charset="0"/>
                <a:cs typeface="Arial" panose="020B0604020202020204" pitchFamily="34" charset="0"/>
              </a:rPr>
              <a:t>Gestisce tracciato 003</a:t>
            </a:r>
          </a:p>
        </p:txBody>
      </p:sp>
      <p:sp>
        <p:nvSpPr>
          <p:cNvPr id="20" name="Rettangolo 19"/>
          <p:cNvSpPr/>
          <p:nvPr/>
        </p:nvSpPr>
        <p:spPr>
          <a:xfrm>
            <a:off x="6626225" y="5341938"/>
            <a:ext cx="766763" cy="2968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endParaRPr lang="it-IT" sz="1350"/>
          </a:p>
        </p:txBody>
      </p:sp>
      <p:sp>
        <p:nvSpPr>
          <p:cNvPr id="21" name="CasellaDiTesto 20"/>
          <p:cNvSpPr txBox="1"/>
          <p:nvPr/>
        </p:nvSpPr>
        <p:spPr>
          <a:xfrm>
            <a:off x="6594475" y="5338763"/>
            <a:ext cx="855663" cy="3238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it-IT" sz="750" dirty="0">
                <a:latin typeface="Arial" panose="020B0604020202020204" pitchFamily="34" charset="0"/>
                <a:cs typeface="Arial" panose="020B0604020202020204" pitchFamily="34" charset="0"/>
              </a:rPr>
              <a:t>Invia esito caricamento</a:t>
            </a:r>
          </a:p>
        </p:txBody>
      </p:sp>
      <p:cxnSp>
        <p:nvCxnSpPr>
          <p:cNvPr id="22" name="Connettore 2 21"/>
          <p:cNvCxnSpPr>
            <a:stCxn id="14" idx="3"/>
            <a:endCxn id="19" idx="1"/>
          </p:cNvCxnSpPr>
          <p:nvPr/>
        </p:nvCxnSpPr>
        <p:spPr>
          <a:xfrm>
            <a:off x="4659313" y="4860925"/>
            <a:ext cx="1966912" cy="12700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ttore 2 22"/>
          <p:cNvCxnSpPr/>
          <p:nvPr/>
        </p:nvCxnSpPr>
        <p:spPr>
          <a:xfrm flipH="1" flipV="1">
            <a:off x="4649788" y="5483225"/>
            <a:ext cx="1949450" cy="3175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Documento 23"/>
          <p:cNvSpPr/>
          <p:nvPr/>
        </p:nvSpPr>
        <p:spPr>
          <a:xfrm>
            <a:off x="539750" y="3429000"/>
            <a:ext cx="1593850" cy="1909763"/>
          </a:xfrm>
          <a:prstGeom prst="flowChartDocumen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r>
              <a:rPr lang="it-IT" sz="1050" dirty="0">
                <a:cs typeface="Arial" panose="020B0604020202020204" pitchFamily="34" charset="0"/>
              </a:rPr>
              <a:t>REGISTRO FATTURE</a:t>
            </a:r>
          </a:p>
          <a:p>
            <a:pPr algn="ctr">
              <a:defRPr/>
            </a:pPr>
            <a:endParaRPr lang="it-IT" sz="1050" dirty="0">
              <a:cs typeface="Arial" panose="020B0604020202020204" pitchFamily="34" charset="0"/>
            </a:endParaRPr>
          </a:p>
          <a:p>
            <a:pPr algn="ctr">
              <a:defRPr/>
            </a:pPr>
            <a:endParaRPr lang="it-IT" sz="1050" dirty="0">
              <a:cs typeface="Arial" panose="020B0604020202020204" pitchFamily="34" charset="0"/>
            </a:endParaRPr>
          </a:p>
          <a:p>
            <a:pPr marL="214313" indent="-214313">
              <a:buFontTx/>
              <a:buChar char="-"/>
              <a:defRPr/>
            </a:pPr>
            <a:r>
              <a:rPr lang="it-IT" sz="1050" dirty="0">
                <a:cs typeface="Arial" panose="020B0604020202020204" pitchFamily="34" charset="0"/>
              </a:rPr>
              <a:t>Stato contabile</a:t>
            </a:r>
          </a:p>
          <a:p>
            <a:pPr marL="214313" indent="-214313">
              <a:buFontTx/>
              <a:buChar char="-"/>
              <a:defRPr/>
            </a:pPr>
            <a:r>
              <a:rPr lang="it-IT" sz="1050" dirty="0">
                <a:cs typeface="Arial" panose="020B0604020202020204" pitchFamily="34" charset="0"/>
              </a:rPr>
              <a:t>Esiti comunicazione con PCC</a:t>
            </a:r>
          </a:p>
        </p:txBody>
      </p:sp>
      <p:cxnSp>
        <p:nvCxnSpPr>
          <p:cNvPr id="25" name="Connettore 2 24"/>
          <p:cNvCxnSpPr>
            <a:stCxn id="10" idx="1"/>
          </p:cNvCxnSpPr>
          <p:nvPr/>
        </p:nvCxnSpPr>
        <p:spPr>
          <a:xfrm flipH="1">
            <a:off x="2133600" y="2693988"/>
            <a:ext cx="1758950" cy="1290637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2 25"/>
          <p:cNvCxnSpPr/>
          <p:nvPr/>
        </p:nvCxnSpPr>
        <p:spPr>
          <a:xfrm>
            <a:off x="2122488" y="4237038"/>
            <a:ext cx="1758950" cy="3175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2 26"/>
          <p:cNvCxnSpPr>
            <a:stCxn id="17" idx="1"/>
          </p:cNvCxnSpPr>
          <p:nvPr/>
        </p:nvCxnSpPr>
        <p:spPr>
          <a:xfrm flipH="1" flipV="1">
            <a:off x="2133600" y="4497388"/>
            <a:ext cx="1741488" cy="995362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2 27"/>
          <p:cNvCxnSpPr>
            <a:stCxn id="19" idx="2"/>
            <a:endCxn id="20" idx="0"/>
          </p:cNvCxnSpPr>
          <p:nvPr/>
        </p:nvCxnSpPr>
        <p:spPr>
          <a:xfrm>
            <a:off x="7010400" y="5035550"/>
            <a:ext cx="0" cy="306388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2 28"/>
          <p:cNvCxnSpPr/>
          <p:nvPr/>
        </p:nvCxnSpPr>
        <p:spPr>
          <a:xfrm>
            <a:off x="4275138" y="4398963"/>
            <a:ext cx="0" cy="330200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4" descr="sfondo_slide_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50800"/>
            <a:ext cx="9144000" cy="646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sellaDiTesto 4"/>
          <p:cNvSpPr txBox="1">
            <a:spLocks noChangeArrowheads="1"/>
          </p:cNvSpPr>
          <p:nvPr/>
        </p:nvSpPr>
        <p:spPr bwMode="auto">
          <a:xfrm>
            <a:off x="250825" y="1014413"/>
            <a:ext cx="64817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it-IT" altLang="it-IT" sz="2000">
                <a:solidFill>
                  <a:srgbClr val="C00000"/>
                </a:solidFill>
              </a:rPr>
              <a:t>Fatturazione Elettronica Regione Toscana</a:t>
            </a:r>
          </a:p>
          <a:p>
            <a:pPr algn="r"/>
            <a:r>
              <a:rPr lang="it-IT" altLang="it-IT" sz="2000">
                <a:solidFill>
                  <a:srgbClr val="C00000"/>
                </a:solidFill>
              </a:rPr>
              <a:t>Servizi e Benefici</a:t>
            </a:r>
            <a:endParaRPr lang="it-IT" altLang="it-IT" sz="1400">
              <a:solidFill>
                <a:srgbClr val="C00000"/>
              </a:solidFill>
            </a:endParaRPr>
          </a:p>
        </p:txBody>
      </p:sp>
      <p:sp>
        <p:nvSpPr>
          <p:cNvPr id="14" name="CasellaDiTesto 13"/>
          <p:cNvSpPr txBox="1"/>
          <p:nvPr/>
        </p:nvSpPr>
        <p:spPr>
          <a:xfrm>
            <a:off x="990600" y="4076700"/>
            <a:ext cx="7162800" cy="1570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indent="-457200">
              <a:buFont typeface="Arial" panose="020B0604020202020204" pitchFamily="34" charset="0"/>
              <a:buChar char="•"/>
              <a:defRPr/>
            </a:pPr>
            <a:r>
              <a:rPr lang="it-IT" sz="1600" dirty="0">
                <a:latin typeface="Arial" panose="020B0604020202020204" pitchFamily="34" charset="0"/>
              </a:rPr>
              <a:t>E’ un unico punto di accesso che risponde ad ogni esigenza specifica di ciascun ente con un gruppo di lavoro dedicato.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it-IT" sz="1600" dirty="0">
                <a:latin typeface="Arial" panose="020B0604020202020204" pitchFamily="34" charset="0"/>
              </a:rPr>
              <a:t>Assiste l’ente e il suo fornitore software su tutto quanto riguarda il tema della fatturazione elettronica dal punto di vista tecnico.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it-IT" sz="1600" dirty="0">
                <a:latin typeface="Arial" panose="020B0604020202020204" pitchFamily="34" charset="0"/>
              </a:rPr>
              <a:t>Fornisce dei servizi accessori, ma di forte valore aggiunto.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it-IT" sz="1600" dirty="0">
              <a:latin typeface="Arial" panose="020B0604020202020204" pitchFamily="34" charset="0"/>
            </a:endParaRPr>
          </a:p>
        </p:txBody>
      </p:sp>
      <p:sp>
        <p:nvSpPr>
          <p:cNvPr id="19460" name="CasellaDiTesto 14"/>
          <p:cNvSpPr txBox="1">
            <a:spLocks noChangeArrowheads="1"/>
          </p:cNvSpPr>
          <p:nvPr/>
        </p:nvSpPr>
        <p:spPr bwMode="auto">
          <a:xfrm>
            <a:off x="971550" y="1860550"/>
            <a:ext cx="72009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altLang="it-IT" sz="1600"/>
              <a:t>Il fERT interfaccia completamente il Sistema di Interscambio</a:t>
            </a:r>
          </a:p>
        </p:txBody>
      </p:sp>
      <p:sp>
        <p:nvSpPr>
          <p:cNvPr id="16" name="Freccia in giù 15"/>
          <p:cNvSpPr/>
          <p:nvPr/>
        </p:nvSpPr>
        <p:spPr>
          <a:xfrm>
            <a:off x="4356100" y="2333625"/>
            <a:ext cx="431800" cy="446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17" name="Rettangolo arrotondato 16"/>
          <p:cNvSpPr/>
          <p:nvPr/>
        </p:nvSpPr>
        <p:spPr>
          <a:xfrm>
            <a:off x="971550" y="1860550"/>
            <a:ext cx="7200900" cy="381000"/>
          </a:xfrm>
          <a:prstGeom prst="roundRect">
            <a:avLst/>
          </a:prstGeom>
          <a:noFill/>
          <a:ln w="31750" cmpd="sng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19463" name="CasellaDiTesto 17"/>
          <p:cNvSpPr txBox="1">
            <a:spLocks noChangeArrowheads="1"/>
          </p:cNvSpPr>
          <p:nvPr/>
        </p:nvSpPr>
        <p:spPr bwMode="auto">
          <a:xfrm>
            <a:off x="977900" y="2947988"/>
            <a:ext cx="72009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altLang="it-IT" sz="1600"/>
              <a:t>Chi utilizza il fERT rispetta la normativa</a:t>
            </a:r>
          </a:p>
        </p:txBody>
      </p:sp>
      <p:sp>
        <p:nvSpPr>
          <p:cNvPr id="19" name="Rettangolo arrotondato 18"/>
          <p:cNvSpPr/>
          <p:nvPr/>
        </p:nvSpPr>
        <p:spPr>
          <a:xfrm>
            <a:off x="990600" y="2957513"/>
            <a:ext cx="7189788" cy="407987"/>
          </a:xfrm>
          <a:prstGeom prst="roundRect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19465" name="CasellaDiTesto 19"/>
          <p:cNvSpPr txBox="1">
            <a:spLocks noChangeArrowheads="1"/>
          </p:cNvSpPr>
          <p:nvPr/>
        </p:nvSpPr>
        <p:spPr bwMode="auto">
          <a:xfrm>
            <a:off x="3132138" y="3548063"/>
            <a:ext cx="28797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altLang="it-IT"/>
              <a:t>Inoltre</a:t>
            </a:r>
          </a:p>
        </p:txBody>
      </p:sp>
      <p:sp>
        <p:nvSpPr>
          <p:cNvPr id="21" name="Rettangolo 20"/>
          <p:cNvSpPr/>
          <p:nvPr/>
        </p:nvSpPr>
        <p:spPr>
          <a:xfrm>
            <a:off x="1692275" y="5743575"/>
            <a:ext cx="5040313" cy="355600"/>
          </a:xfrm>
          <a:prstGeom prst="rect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19467" name="CasellaDiTesto 21"/>
          <p:cNvSpPr txBox="1">
            <a:spLocks noChangeArrowheads="1"/>
          </p:cNvSpPr>
          <p:nvPr/>
        </p:nvSpPr>
        <p:spPr bwMode="auto">
          <a:xfrm>
            <a:off x="1763713" y="5753100"/>
            <a:ext cx="52006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altLang="it-IT" sz="1600"/>
              <a:t>Il fERT aggiunge valore allo SDI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4" descr="sfondo_slide_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63" y="0"/>
            <a:ext cx="9144000" cy="646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sellaDiTesto 4"/>
          <p:cNvSpPr txBox="1">
            <a:spLocks noChangeArrowheads="1"/>
          </p:cNvSpPr>
          <p:nvPr/>
        </p:nvSpPr>
        <p:spPr bwMode="auto">
          <a:xfrm>
            <a:off x="250825" y="1014413"/>
            <a:ext cx="64817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it-IT" altLang="it-IT" sz="2000">
                <a:solidFill>
                  <a:srgbClr val="C00000"/>
                </a:solidFill>
              </a:rPr>
              <a:t>Fatturazione Elettronica Regione Toscana</a:t>
            </a:r>
          </a:p>
          <a:p>
            <a:pPr algn="r"/>
            <a:r>
              <a:rPr lang="it-IT" altLang="it-IT" sz="2000">
                <a:solidFill>
                  <a:srgbClr val="C00000"/>
                </a:solidFill>
              </a:rPr>
              <a:t>Servizi e Benefici</a:t>
            </a:r>
            <a:endParaRPr lang="it-IT" altLang="it-IT" sz="1400">
              <a:solidFill>
                <a:srgbClr val="C00000"/>
              </a:solidFill>
            </a:endParaRPr>
          </a:p>
        </p:txBody>
      </p:sp>
      <p:sp>
        <p:nvSpPr>
          <p:cNvPr id="20483" name="CasellaDiTesto 8"/>
          <p:cNvSpPr txBox="1">
            <a:spLocks noChangeArrowheads="1"/>
          </p:cNvSpPr>
          <p:nvPr/>
        </p:nvSpPr>
        <p:spPr bwMode="auto">
          <a:xfrm>
            <a:off x="1039813" y="2511425"/>
            <a:ext cx="72009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it-IT" altLang="it-IT" sz="1600"/>
              <a:t>Ogni fornitore che vuole inviare una fattura ad una PA deve necessariamente sottoscrivere un Accordo di Servizio con quella PA. Il fERT filtra tutte le fatture che non rispettano l’Accordo.</a:t>
            </a:r>
          </a:p>
        </p:txBody>
      </p:sp>
      <p:sp>
        <p:nvSpPr>
          <p:cNvPr id="20484" name="CasellaDiTesto 9"/>
          <p:cNvSpPr txBox="1">
            <a:spLocks noChangeArrowheads="1"/>
          </p:cNvSpPr>
          <p:nvPr/>
        </p:nvSpPr>
        <p:spPr bwMode="auto">
          <a:xfrm>
            <a:off x="1033463" y="1947863"/>
            <a:ext cx="141128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altLang="it-IT" sz="1600"/>
              <a:t>SERVIZIO</a:t>
            </a:r>
          </a:p>
        </p:txBody>
      </p:sp>
      <p:sp>
        <p:nvSpPr>
          <p:cNvPr id="20485" name="CasellaDiTesto 10"/>
          <p:cNvSpPr txBox="1">
            <a:spLocks noChangeArrowheads="1"/>
          </p:cNvSpPr>
          <p:nvPr/>
        </p:nvSpPr>
        <p:spPr bwMode="auto">
          <a:xfrm>
            <a:off x="1039813" y="3894138"/>
            <a:ext cx="140493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altLang="it-IT" sz="1600"/>
              <a:t>BENEFICIO</a:t>
            </a:r>
          </a:p>
        </p:txBody>
      </p:sp>
      <p:sp>
        <p:nvSpPr>
          <p:cNvPr id="20486" name="CasellaDiTesto 11"/>
          <p:cNvSpPr txBox="1">
            <a:spLocks noChangeArrowheads="1"/>
          </p:cNvSpPr>
          <p:nvPr/>
        </p:nvSpPr>
        <p:spPr bwMode="auto">
          <a:xfrm>
            <a:off x="1039813" y="4508500"/>
            <a:ext cx="72009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it-IT" altLang="it-IT" sz="1600"/>
              <a:t>Il fERT si sostituisce alla PA rifiutando automaticamente tutte le fatture che non rispettano i requisiti informativi peculiari della PA, sollevando la PA aderente da questo onere.</a:t>
            </a:r>
          </a:p>
        </p:txBody>
      </p:sp>
      <p:sp>
        <p:nvSpPr>
          <p:cNvPr id="13" name="Rettangolo 12"/>
          <p:cNvSpPr/>
          <p:nvPr/>
        </p:nvSpPr>
        <p:spPr>
          <a:xfrm>
            <a:off x="1692275" y="5783263"/>
            <a:ext cx="5021263" cy="339725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 sz="1600"/>
          </a:p>
        </p:txBody>
      </p:sp>
      <p:sp>
        <p:nvSpPr>
          <p:cNvPr id="20488" name="CasellaDiTesto 13"/>
          <p:cNvSpPr txBox="1">
            <a:spLocks noChangeArrowheads="1"/>
          </p:cNvSpPr>
          <p:nvPr/>
        </p:nvSpPr>
        <p:spPr bwMode="auto">
          <a:xfrm>
            <a:off x="1679575" y="5775325"/>
            <a:ext cx="50228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altLang="it-IT" sz="1600"/>
              <a:t>Accordo di Servizio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4" descr="sfondo_slide_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63" y="0"/>
            <a:ext cx="9144000" cy="646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sellaDiTesto 4"/>
          <p:cNvSpPr txBox="1">
            <a:spLocks noChangeArrowheads="1"/>
          </p:cNvSpPr>
          <p:nvPr/>
        </p:nvSpPr>
        <p:spPr bwMode="auto">
          <a:xfrm>
            <a:off x="250825" y="1014413"/>
            <a:ext cx="64817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it-IT" altLang="it-IT" sz="2000">
                <a:solidFill>
                  <a:srgbClr val="C00000"/>
                </a:solidFill>
              </a:rPr>
              <a:t>Fatturazione Elettronica Regione Toscana</a:t>
            </a:r>
          </a:p>
          <a:p>
            <a:pPr algn="r"/>
            <a:r>
              <a:rPr lang="it-IT" altLang="it-IT" sz="2000">
                <a:solidFill>
                  <a:srgbClr val="C00000"/>
                </a:solidFill>
              </a:rPr>
              <a:t>Servizi e Benefici</a:t>
            </a:r>
            <a:endParaRPr lang="it-IT" altLang="it-IT" sz="1400">
              <a:solidFill>
                <a:srgbClr val="C00000"/>
              </a:solidFill>
            </a:endParaRPr>
          </a:p>
        </p:txBody>
      </p:sp>
      <p:sp>
        <p:nvSpPr>
          <p:cNvPr id="21507" name="CasellaDiTesto 8"/>
          <p:cNvSpPr txBox="1">
            <a:spLocks noChangeArrowheads="1"/>
          </p:cNvSpPr>
          <p:nvPr/>
        </p:nvSpPr>
        <p:spPr bwMode="auto">
          <a:xfrm>
            <a:off x="1039813" y="2511425"/>
            <a:ext cx="72009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it-IT" altLang="it-IT" sz="1600"/>
              <a:t>Il fERT mette a disposizione un form per l’inserimento dei campi della fattura che modella l’accordo di servizio dell’ente destinatario della fattura.</a:t>
            </a:r>
          </a:p>
        </p:txBody>
      </p:sp>
      <p:sp>
        <p:nvSpPr>
          <p:cNvPr id="21508" name="CasellaDiTesto 9"/>
          <p:cNvSpPr txBox="1">
            <a:spLocks noChangeArrowheads="1"/>
          </p:cNvSpPr>
          <p:nvPr/>
        </p:nvSpPr>
        <p:spPr bwMode="auto">
          <a:xfrm>
            <a:off x="1033463" y="1947863"/>
            <a:ext cx="141128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altLang="it-IT" sz="1600"/>
              <a:t>SERVIZIO</a:t>
            </a:r>
          </a:p>
        </p:txBody>
      </p:sp>
      <p:sp>
        <p:nvSpPr>
          <p:cNvPr id="21509" name="CasellaDiTesto 10"/>
          <p:cNvSpPr txBox="1">
            <a:spLocks noChangeArrowheads="1"/>
          </p:cNvSpPr>
          <p:nvPr/>
        </p:nvSpPr>
        <p:spPr bwMode="auto">
          <a:xfrm>
            <a:off x="1039813" y="3894138"/>
            <a:ext cx="140493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altLang="it-IT" sz="1600"/>
              <a:t>BENEFICIO</a:t>
            </a:r>
          </a:p>
        </p:txBody>
      </p:sp>
      <p:sp>
        <p:nvSpPr>
          <p:cNvPr id="21510" name="CasellaDiTesto 11"/>
          <p:cNvSpPr txBox="1">
            <a:spLocks noChangeArrowheads="1"/>
          </p:cNvSpPr>
          <p:nvPr/>
        </p:nvSpPr>
        <p:spPr bwMode="auto">
          <a:xfrm>
            <a:off x="1039813" y="4508500"/>
            <a:ext cx="72009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it-IT" altLang="it-IT" sz="1600"/>
              <a:t>Il fornitore ha uno strumento che gli permette di costruire la fattura nel formato fatturaPA in modo semplice garantendogli al tempo stesso il rispetto dell’accordo di servizio.</a:t>
            </a:r>
          </a:p>
        </p:txBody>
      </p:sp>
      <p:sp>
        <p:nvSpPr>
          <p:cNvPr id="13" name="Rettangolo 12"/>
          <p:cNvSpPr/>
          <p:nvPr/>
        </p:nvSpPr>
        <p:spPr>
          <a:xfrm>
            <a:off x="1692275" y="5783263"/>
            <a:ext cx="5021263" cy="339725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 sz="1600"/>
          </a:p>
        </p:txBody>
      </p:sp>
      <p:sp>
        <p:nvSpPr>
          <p:cNvPr id="21512" name="CasellaDiTesto 13"/>
          <p:cNvSpPr txBox="1">
            <a:spLocks noChangeArrowheads="1"/>
          </p:cNvSpPr>
          <p:nvPr/>
        </p:nvSpPr>
        <p:spPr bwMode="auto">
          <a:xfrm>
            <a:off x="1679575" y="5775325"/>
            <a:ext cx="50228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altLang="it-IT" sz="1600"/>
              <a:t>Fatturazione attiva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</TotalTime>
  <Words>808</Words>
  <Application>Microsoft Office PowerPoint</Application>
  <PresentationFormat>On-screen Show (4:3)</PresentationFormat>
  <Paragraphs>160</Paragraphs>
  <Slides>18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Modello struttura</vt:lpstr>
      </vt:variant>
      <vt:variant>
        <vt:i4>1</vt:i4>
      </vt:variant>
      <vt:variant>
        <vt:lpstr>Titoli diapositive</vt:lpstr>
      </vt:variant>
      <vt:variant>
        <vt:i4>18</vt:i4>
      </vt:variant>
    </vt:vector>
  </HeadingPairs>
  <TitlesOfParts>
    <vt:vector size="25" baseType="lpstr">
      <vt:lpstr>Arial</vt:lpstr>
      <vt:lpstr>Calibri</vt:lpstr>
      <vt:lpstr>Verdana</vt:lpstr>
      <vt:lpstr>ＭＳ Ｐゴシック</vt:lpstr>
      <vt:lpstr>Wingdings</vt:lpstr>
      <vt:lpstr>Britannic Bold</vt:lpstr>
      <vt:lpstr>Struttura predefinita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</vt:vector>
  </TitlesOfParts>
  <Company>Regione Toscana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Sauro Del Turco</dc:creator>
  <cp:lastModifiedBy>Sauro Del Turco</cp:lastModifiedBy>
  <cp:revision>15</cp:revision>
  <dcterms:created xsi:type="dcterms:W3CDTF">2014-10-07T09:07:03Z</dcterms:created>
  <dcterms:modified xsi:type="dcterms:W3CDTF">2015-03-11T21:15:58Z</dcterms:modified>
</cp:coreProperties>
</file>